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296" r:id="rId6"/>
    <p:sldId id="261" r:id="rId7"/>
    <p:sldId id="322" r:id="rId8"/>
    <p:sldId id="260" r:id="rId9"/>
    <p:sldId id="259" r:id="rId10"/>
    <p:sldId id="325" r:id="rId11"/>
    <p:sldId id="321" r:id="rId12"/>
    <p:sldId id="326" r:id="rId13"/>
    <p:sldId id="297" r:id="rId14"/>
    <p:sldId id="299" r:id="rId15"/>
    <p:sldId id="309" r:id="rId16"/>
    <p:sldId id="298" r:id="rId17"/>
    <p:sldId id="262" r:id="rId18"/>
    <p:sldId id="302" r:id="rId19"/>
    <p:sldId id="328" r:id="rId20"/>
    <p:sldId id="327" r:id="rId21"/>
    <p:sldId id="329" r:id="rId22"/>
    <p:sldId id="334" r:id="rId23"/>
    <p:sldId id="332" r:id="rId24"/>
    <p:sldId id="310" r:id="rId25"/>
    <p:sldId id="314" r:id="rId26"/>
    <p:sldId id="303" r:id="rId27"/>
    <p:sldId id="317" r:id="rId28"/>
    <p:sldId id="319" r:id="rId29"/>
    <p:sldId id="320" r:id="rId30"/>
    <p:sldId id="315" r:id="rId31"/>
    <p:sldId id="305" r:id="rId32"/>
    <p:sldId id="316" r:id="rId33"/>
    <p:sldId id="307" r:id="rId34"/>
  </p:sldIdLst>
  <p:sldSz cx="9144000" cy="5143500" type="screen16x9"/>
  <p:notesSz cx="6858000" cy="9144000"/>
  <p:embeddedFontLst>
    <p:embeddedFont>
      <p:font typeface="Share Tech" panose="00000500000000000000"/>
      <p:regular r:id="rId38"/>
    </p:embeddedFont>
    <p:embeddedFont>
      <p:font typeface="Share" panose="02000506040000020004"/>
      <p:regular r:id="rId39"/>
    </p:embeddedFont>
    <p:embeddedFont>
      <p:font typeface="Raleway"/>
      <p:regular r:id="rId40"/>
    </p:embeddedFont>
    <p:embeddedFont>
      <p:font typeface="Nunito Light"/>
      <p:regular r:id="rId41"/>
    </p:embeddedFont>
    <p:embeddedFont>
      <p:font typeface="Share Tech" panose="00000500000000000000" charset="0"/>
      <p:regular r:id="rId42"/>
    </p:embeddedFont>
    <p:embeddedFont>
      <p:font typeface="Calibri" panose="020F0502020204030204"/>
      <p:regular r:id="rId43"/>
      <p:bold r:id="rId44"/>
      <p:italic r:id="rId45"/>
      <p:boldItalic r:id="rId46"/>
    </p:embeddedFont>
  </p:embeddedFontLst>
  <p:custDataLst>
    <p:tags r:id="rId47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521415D9-36F7-43E2-AB2F-B90AF26B5E84}">
      <p14:sectionLst xmlns:p14="http://schemas.microsoft.com/office/powerpoint/2010/main">
        <p14:section name="Default Section" id="{edcbca19-c7f0-42fd-8899-66a0d666d036}">
          <p14:sldIdLst>
            <p14:sldId id="256"/>
            <p14:sldId id="258"/>
            <p14:sldId id="296"/>
            <p14:sldId id="261"/>
            <p14:sldId id="322"/>
          </p14:sldIdLst>
        </p14:section>
        <p14:section name="Introduction" id="{060ffe1f-bb1f-4ed4-b923-41baa5329f8c}">
          <p14:sldIdLst>
            <p14:sldId id="260"/>
            <p14:sldId id="259"/>
            <p14:sldId id="325"/>
            <p14:sldId id="321"/>
            <p14:sldId id="326"/>
            <p14:sldId id="297"/>
            <p14:sldId id="299"/>
            <p14:sldId id="309"/>
            <p14:sldId id="298"/>
            <p14:sldId id="262"/>
            <p14:sldId id="302"/>
            <p14:sldId id="328"/>
            <p14:sldId id="327"/>
            <p14:sldId id="329"/>
            <p14:sldId id="334"/>
            <p14:sldId id="332"/>
            <p14:sldId id="310"/>
            <p14:sldId id="314"/>
            <p14:sldId id="303"/>
            <p14:sldId id="317"/>
            <p14:sldId id="319"/>
            <p14:sldId id="320"/>
            <p14:sldId id="315"/>
            <p14:sldId id="305"/>
            <p14:sldId id="316"/>
            <p14:sldId id="30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7" Type="http://schemas.openxmlformats.org/officeDocument/2006/relationships/tags" Target="tags/tag31.xml"/><Relationship Id="rId46" Type="http://schemas.openxmlformats.org/officeDocument/2006/relationships/font" Target="fonts/font9.fntdata"/><Relationship Id="rId45" Type="http://schemas.openxmlformats.org/officeDocument/2006/relationships/font" Target="fonts/font8.fntdata"/><Relationship Id="rId44" Type="http://schemas.openxmlformats.org/officeDocument/2006/relationships/font" Target="fonts/font7.fntdata"/><Relationship Id="rId43" Type="http://schemas.openxmlformats.org/officeDocument/2006/relationships/font" Target="fonts/font6.fntdata"/><Relationship Id="rId42" Type="http://schemas.openxmlformats.org/officeDocument/2006/relationships/font" Target="fonts/font5.fntdata"/><Relationship Id="rId41" Type="http://schemas.openxmlformats.org/officeDocument/2006/relationships/font" Target="fonts/font4.fntdata"/><Relationship Id="rId40" Type="http://schemas.openxmlformats.org/officeDocument/2006/relationships/font" Target="fonts/font3.fntdata"/><Relationship Id="rId4" Type="http://schemas.openxmlformats.org/officeDocument/2006/relationships/notesMaster" Target="notesMasters/notesMaster1.xml"/><Relationship Id="rId39" Type="http://schemas.openxmlformats.org/officeDocument/2006/relationships/font" Target="fonts/font2.fntdata"/><Relationship Id="rId38" Type="http://schemas.openxmlformats.org/officeDocument/2006/relationships/font" Target="fonts/font1.fntdata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Name is Joshua Teye Tettey</a:t>
            </a:r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2a642015e59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" name="Google Shape;979;g2a642015e59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okay. let’s discuss the challenges before use-cases</a:t>
            </a:r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2a642015e59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" name="Google Shape;979;g2a642015e59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2a642015e59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2a642015e59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" name="Google Shape;912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Good good. Just that the slide is not being presented well</a:t>
            </a:r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2a642015e59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2a642015e59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" name="Google Shape;912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2a642015e59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2a642015e59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Let’s discuss deep generative models, instead of deep learninng. in the slides, it should be deep generative models. but we touch on deep learning</a:t>
            </a:r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Let’s discuss deep generative models, instead of deep learninng. in the slides, it should be deep generative models. but we touch on deep learning</a:t>
            </a:r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Let’s discuss deep generative models, instead of deep learninng. in the slides, it should be deep generative models. but we touch on deep learning</a:t>
            </a:r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Let’s discuss deep generative models, instead of deep learninng. in the slides, it should be deep generative models. but we touch on deep learning</a:t>
            </a:r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307600" y="1210675"/>
            <a:ext cx="4528800" cy="187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grpSp>
        <p:nvGrpSpPr>
          <p:cNvPr id="10" name="Google Shape;10;p2"/>
          <p:cNvGrpSpPr/>
          <p:nvPr/>
        </p:nvGrpSpPr>
        <p:grpSpPr>
          <a:xfrm flipH="1">
            <a:off x="8231127" y="3587399"/>
            <a:ext cx="1565555" cy="569110"/>
            <a:chOff x="371227" y="1223833"/>
            <a:chExt cx="1565555" cy="569110"/>
          </a:xfrm>
        </p:grpSpPr>
        <p:sp>
          <p:nvSpPr>
            <p:cNvPr id="11" name="Google Shape;11;p2"/>
            <p:cNvSpPr/>
            <p:nvPr/>
          </p:nvSpPr>
          <p:spPr>
            <a:xfrm>
              <a:off x="409075" y="1258564"/>
              <a:ext cx="1484928" cy="499120"/>
            </a:xfrm>
            <a:custGeom>
              <a:avLst/>
              <a:gdLst/>
              <a:ahLst/>
              <a:cxnLst/>
              <a:rect l="l" t="t" r="r" b="b"/>
              <a:pathLst>
                <a:path w="2761" h="928" extrusionOk="0">
                  <a:moveTo>
                    <a:pt x="17" y="928"/>
                  </a:moveTo>
                  <a:lnTo>
                    <a:pt x="0" y="911"/>
                  </a:lnTo>
                  <a:lnTo>
                    <a:pt x="912" y="0"/>
                  </a:lnTo>
                  <a:lnTo>
                    <a:pt x="2761" y="0"/>
                  </a:lnTo>
                  <a:lnTo>
                    <a:pt x="2761" y="24"/>
                  </a:lnTo>
                  <a:lnTo>
                    <a:pt x="922" y="24"/>
                  </a:lnTo>
                  <a:lnTo>
                    <a:pt x="17" y="92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71227" y="1709840"/>
              <a:ext cx="83064" cy="83102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1" y="60"/>
                  </a:moveTo>
                  <a:cubicBezTo>
                    <a:pt x="121" y="27"/>
                    <a:pt x="94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0" y="121"/>
                  </a:cubicBezTo>
                  <a:cubicBezTo>
                    <a:pt x="94" y="121"/>
                    <a:pt x="121" y="94"/>
                    <a:pt x="121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853718" y="1223833"/>
              <a:ext cx="83064" cy="83102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1" y="60"/>
                  </a:moveTo>
                  <a:cubicBezTo>
                    <a:pt x="121" y="27"/>
                    <a:pt x="94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0" y="121"/>
                  </a:cubicBezTo>
                  <a:cubicBezTo>
                    <a:pt x="94" y="121"/>
                    <a:pt x="121" y="94"/>
                    <a:pt x="121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607079" y="493592"/>
            <a:ext cx="2414411" cy="791930"/>
            <a:chOff x="-607079" y="493592"/>
            <a:chExt cx="2414411" cy="791930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241777" y="493592"/>
              <a:ext cx="1565555" cy="569110"/>
              <a:chOff x="371227" y="1223833"/>
              <a:chExt cx="1565555" cy="569110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409075" y="1258564"/>
                <a:ext cx="1484928" cy="499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928" extrusionOk="0">
                    <a:moveTo>
                      <a:pt x="17" y="928"/>
                    </a:moveTo>
                    <a:lnTo>
                      <a:pt x="0" y="911"/>
                    </a:lnTo>
                    <a:lnTo>
                      <a:pt x="912" y="0"/>
                    </a:lnTo>
                    <a:lnTo>
                      <a:pt x="2761" y="0"/>
                    </a:lnTo>
                    <a:lnTo>
                      <a:pt x="2761" y="24"/>
                    </a:lnTo>
                    <a:lnTo>
                      <a:pt x="922" y="24"/>
                    </a:lnTo>
                    <a:lnTo>
                      <a:pt x="17" y="92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371227" y="1709840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1853718" y="1223833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19" name="Google Shape;19;p2"/>
            <p:cNvGrpSpPr/>
            <p:nvPr/>
          </p:nvGrpSpPr>
          <p:grpSpPr>
            <a:xfrm>
              <a:off x="-607079" y="678215"/>
              <a:ext cx="1434061" cy="607307"/>
              <a:chOff x="-377161" y="1480452"/>
              <a:chExt cx="1290088" cy="54633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340026" y="1514033"/>
                <a:ext cx="1219396" cy="480996"/>
              </a:xfrm>
              <a:custGeom>
                <a:avLst/>
                <a:gdLst/>
                <a:ahLst/>
                <a:cxnLst/>
                <a:rect l="l" t="t" r="r" b="b"/>
                <a:pathLst>
                  <a:path w="2720" h="1073" extrusionOk="0">
                    <a:moveTo>
                      <a:pt x="1664" y="1073"/>
                    </a:moveTo>
                    <a:lnTo>
                      <a:pt x="0" y="1073"/>
                    </a:lnTo>
                    <a:lnTo>
                      <a:pt x="0" y="1049"/>
                    </a:lnTo>
                    <a:lnTo>
                      <a:pt x="1654" y="1049"/>
                    </a:lnTo>
                    <a:lnTo>
                      <a:pt x="2703" y="0"/>
                    </a:lnTo>
                    <a:lnTo>
                      <a:pt x="2720" y="17"/>
                    </a:lnTo>
                    <a:lnTo>
                      <a:pt x="1664" y="10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-377161" y="1952062"/>
                <a:ext cx="7472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1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1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38201" y="1480452"/>
                <a:ext cx="74725" cy="7476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grpSp>
        <p:nvGrpSpPr>
          <p:cNvPr id="23" name="Google Shape;23;p2"/>
          <p:cNvGrpSpPr/>
          <p:nvPr/>
        </p:nvGrpSpPr>
        <p:grpSpPr>
          <a:xfrm>
            <a:off x="8260400" y="539500"/>
            <a:ext cx="1754375" cy="176025"/>
            <a:chOff x="8260400" y="539500"/>
            <a:chExt cx="1754375" cy="176025"/>
          </a:xfrm>
        </p:grpSpPr>
        <p:cxnSp>
          <p:nvCxnSpPr>
            <p:cNvPr id="24" name="Google Shape;24;p2"/>
            <p:cNvCxnSpPr/>
            <p:nvPr/>
          </p:nvCxnSpPr>
          <p:spPr>
            <a:xfrm>
              <a:off x="8260400" y="539500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" name="Google Shape;25;p2"/>
            <p:cNvCxnSpPr/>
            <p:nvPr/>
          </p:nvCxnSpPr>
          <p:spPr>
            <a:xfrm>
              <a:off x="8430775" y="715525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6" name="Google Shape;26;p2"/>
          <p:cNvGrpSpPr/>
          <p:nvPr/>
        </p:nvGrpSpPr>
        <p:grpSpPr>
          <a:xfrm>
            <a:off x="-1041150" y="4427975"/>
            <a:ext cx="1754375" cy="176025"/>
            <a:chOff x="-1041150" y="4427975"/>
            <a:chExt cx="1754375" cy="176025"/>
          </a:xfrm>
        </p:grpSpPr>
        <p:cxnSp>
          <p:nvCxnSpPr>
            <p:cNvPr id="27" name="Google Shape;27;p2"/>
            <p:cNvCxnSpPr/>
            <p:nvPr/>
          </p:nvCxnSpPr>
          <p:spPr>
            <a:xfrm>
              <a:off x="-1041150" y="4427975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28;p2"/>
            <p:cNvCxnSpPr/>
            <p:nvPr/>
          </p:nvCxnSpPr>
          <p:spPr>
            <a:xfrm>
              <a:off x="-870775" y="4604000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9" name="Google Shape;29;p2"/>
          <p:cNvGrpSpPr/>
          <p:nvPr/>
        </p:nvGrpSpPr>
        <p:grpSpPr>
          <a:xfrm>
            <a:off x="4027574" y="277549"/>
            <a:ext cx="1089026" cy="231176"/>
            <a:chOff x="4027574" y="277549"/>
            <a:chExt cx="1089026" cy="231176"/>
          </a:xfrm>
        </p:grpSpPr>
        <p:grpSp>
          <p:nvGrpSpPr>
            <p:cNvPr id="30" name="Google Shape;30;p2"/>
            <p:cNvGrpSpPr/>
            <p:nvPr/>
          </p:nvGrpSpPr>
          <p:grpSpPr>
            <a:xfrm>
              <a:off x="4103774" y="426174"/>
              <a:ext cx="1012826" cy="82551"/>
              <a:chOff x="4065599" y="751099"/>
              <a:chExt cx="1012826" cy="82551"/>
            </a:xfrm>
          </p:grpSpPr>
          <p:sp>
            <p:nvSpPr>
              <p:cNvPr id="31" name="Google Shape;31;p2"/>
              <p:cNvSpPr/>
              <p:nvPr/>
            </p:nvSpPr>
            <p:spPr>
              <a:xfrm rot="-5399976">
                <a:off x="4979206" y="734432"/>
                <a:ext cx="82549" cy="115887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2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1"/>
                    </a:lnTo>
                    <a:lnTo>
                      <a:pt x="0" y="321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 rot="-5399976">
                <a:off x="4799818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 rot="-5399976">
                <a:off x="4620431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-5399976">
                <a:off x="4441043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-5399976">
                <a:off x="4261656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 rot="-5399976">
                <a:off x="4082268" y="734432"/>
                <a:ext cx="82549" cy="115887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2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1"/>
                    </a:lnTo>
                    <a:lnTo>
                      <a:pt x="0" y="321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37" name="Google Shape;37;p2"/>
            <p:cNvGrpSpPr/>
            <p:nvPr/>
          </p:nvGrpSpPr>
          <p:grpSpPr>
            <a:xfrm>
              <a:off x="4027574" y="277549"/>
              <a:ext cx="1012826" cy="82551"/>
              <a:chOff x="4065599" y="751099"/>
              <a:chExt cx="1012826" cy="82551"/>
            </a:xfrm>
          </p:grpSpPr>
          <p:sp>
            <p:nvSpPr>
              <p:cNvPr id="38" name="Google Shape;38;p2"/>
              <p:cNvSpPr/>
              <p:nvPr/>
            </p:nvSpPr>
            <p:spPr>
              <a:xfrm rot="-5399976">
                <a:off x="4979206" y="734432"/>
                <a:ext cx="82549" cy="115887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2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1"/>
                    </a:lnTo>
                    <a:lnTo>
                      <a:pt x="0" y="321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5399976">
                <a:off x="4799818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 rot="-5399976">
                <a:off x="4620431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 rot="-5399976">
                <a:off x="4441043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 rot="-5399976">
                <a:off x="4261656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 rot="-5399976">
                <a:off x="4082268" y="734432"/>
                <a:ext cx="82549" cy="115887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2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1"/>
                    </a:lnTo>
                    <a:lnTo>
                      <a:pt x="0" y="321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grpSp>
        <p:nvGrpSpPr>
          <p:cNvPr id="44" name="Google Shape;44;p2"/>
          <p:cNvGrpSpPr/>
          <p:nvPr/>
        </p:nvGrpSpPr>
        <p:grpSpPr>
          <a:xfrm>
            <a:off x="7417949" y="4603999"/>
            <a:ext cx="1012826" cy="82551"/>
            <a:chOff x="4065599" y="751099"/>
            <a:chExt cx="1012826" cy="82551"/>
          </a:xfrm>
        </p:grpSpPr>
        <p:sp>
          <p:nvSpPr>
            <p:cNvPr id="45" name="Google Shape;45;p2"/>
            <p:cNvSpPr/>
            <p:nvPr/>
          </p:nvSpPr>
          <p:spPr>
            <a:xfrm rot="-5399976">
              <a:off x="4979206" y="734432"/>
              <a:ext cx="82549" cy="115887"/>
            </a:xfrm>
            <a:custGeom>
              <a:avLst/>
              <a:gdLst/>
              <a:ahLst/>
              <a:cxnLst/>
              <a:rect l="l" t="t" r="r" b="b"/>
              <a:pathLst>
                <a:path w="230" h="322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1"/>
                  </a:lnTo>
                  <a:lnTo>
                    <a:pt x="0" y="321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399976">
              <a:off x="4799818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 rot="-5399976">
              <a:off x="4620431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 rot="-5399976">
              <a:off x="4441043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 rot="-5399976">
              <a:off x="4261656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 rot="-5399976">
              <a:off x="4082268" y="734432"/>
              <a:ext cx="82549" cy="115887"/>
            </a:xfrm>
            <a:custGeom>
              <a:avLst/>
              <a:gdLst/>
              <a:ahLst/>
              <a:cxnLst/>
              <a:rect l="l" t="t" r="r" b="b"/>
              <a:pathLst>
                <a:path w="230" h="322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1"/>
                  </a:lnTo>
                  <a:lnTo>
                    <a:pt x="0" y="321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51" name="Google Shape;51;p2"/>
          <p:cNvGrpSpPr/>
          <p:nvPr/>
        </p:nvGrpSpPr>
        <p:grpSpPr>
          <a:xfrm>
            <a:off x="3700290" y="4571235"/>
            <a:ext cx="1667405" cy="747160"/>
            <a:chOff x="5080152" y="4756299"/>
            <a:chExt cx="1667405" cy="747160"/>
          </a:xfrm>
        </p:grpSpPr>
        <p:grpSp>
          <p:nvGrpSpPr>
            <p:cNvPr id="52" name="Google Shape;52;p2"/>
            <p:cNvGrpSpPr/>
            <p:nvPr/>
          </p:nvGrpSpPr>
          <p:grpSpPr>
            <a:xfrm flipH="1">
              <a:off x="5182002" y="4756299"/>
              <a:ext cx="1565555" cy="569110"/>
              <a:chOff x="371227" y="1223833"/>
              <a:chExt cx="1565555" cy="569110"/>
            </a:xfrm>
          </p:grpSpPr>
          <p:sp>
            <p:nvSpPr>
              <p:cNvPr id="53" name="Google Shape;53;p2"/>
              <p:cNvSpPr/>
              <p:nvPr/>
            </p:nvSpPr>
            <p:spPr>
              <a:xfrm>
                <a:off x="409075" y="1258564"/>
                <a:ext cx="1484928" cy="499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928" extrusionOk="0">
                    <a:moveTo>
                      <a:pt x="17" y="928"/>
                    </a:moveTo>
                    <a:lnTo>
                      <a:pt x="0" y="911"/>
                    </a:lnTo>
                    <a:lnTo>
                      <a:pt x="912" y="0"/>
                    </a:lnTo>
                    <a:lnTo>
                      <a:pt x="2761" y="0"/>
                    </a:lnTo>
                    <a:lnTo>
                      <a:pt x="2761" y="24"/>
                    </a:lnTo>
                    <a:lnTo>
                      <a:pt x="922" y="24"/>
                    </a:lnTo>
                    <a:lnTo>
                      <a:pt x="17" y="92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371227" y="1709840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1853718" y="1223833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56" name="Google Shape;56;p2"/>
            <p:cNvGrpSpPr/>
            <p:nvPr/>
          </p:nvGrpSpPr>
          <p:grpSpPr>
            <a:xfrm flipH="1">
              <a:off x="5080152" y="4934349"/>
              <a:ext cx="1565555" cy="569110"/>
              <a:chOff x="371227" y="1223833"/>
              <a:chExt cx="1565555" cy="569110"/>
            </a:xfrm>
          </p:grpSpPr>
          <p:sp>
            <p:nvSpPr>
              <p:cNvPr id="57" name="Google Shape;57;p2"/>
              <p:cNvSpPr/>
              <p:nvPr/>
            </p:nvSpPr>
            <p:spPr>
              <a:xfrm>
                <a:off x="409075" y="1258564"/>
                <a:ext cx="1484928" cy="499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928" extrusionOk="0">
                    <a:moveTo>
                      <a:pt x="17" y="928"/>
                    </a:moveTo>
                    <a:lnTo>
                      <a:pt x="0" y="911"/>
                    </a:lnTo>
                    <a:lnTo>
                      <a:pt x="912" y="0"/>
                    </a:lnTo>
                    <a:lnTo>
                      <a:pt x="2761" y="0"/>
                    </a:lnTo>
                    <a:lnTo>
                      <a:pt x="2761" y="24"/>
                    </a:lnTo>
                    <a:lnTo>
                      <a:pt x="922" y="24"/>
                    </a:lnTo>
                    <a:lnTo>
                      <a:pt x="17" y="92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371227" y="1709840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1853718" y="1223833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60" name="Google Shape;60;p2"/>
          <p:cNvSpPr txBox="1">
            <a:spLocks noGrp="1"/>
          </p:cNvSpPr>
          <p:nvPr>
            <p:ph type="subTitle" idx="1"/>
          </p:nvPr>
        </p:nvSpPr>
        <p:spPr>
          <a:xfrm>
            <a:off x="2307675" y="3388988"/>
            <a:ext cx="4528800" cy="475800"/>
          </a:xfrm>
          <a:prstGeom prst="rect">
            <a:avLst/>
          </a:prstGeom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00"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6" name="Google Shape;616;p23"/>
          <p:cNvGrpSpPr/>
          <p:nvPr/>
        </p:nvGrpSpPr>
        <p:grpSpPr>
          <a:xfrm rot="10800000">
            <a:off x="-729421" y="1120876"/>
            <a:ext cx="1434061" cy="607307"/>
            <a:chOff x="-377161" y="1480452"/>
            <a:chExt cx="1290088" cy="546336"/>
          </a:xfrm>
        </p:grpSpPr>
        <p:sp>
          <p:nvSpPr>
            <p:cNvPr id="617" name="Google Shape;617;p23"/>
            <p:cNvSpPr/>
            <p:nvPr/>
          </p:nvSpPr>
          <p:spPr>
            <a:xfrm>
              <a:off x="-340026" y="1514033"/>
              <a:ext cx="1219396" cy="480996"/>
            </a:xfrm>
            <a:custGeom>
              <a:avLst/>
              <a:gdLst/>
              <a:ahLst/>
              <a:cxnLst/>
              <a:rect l="l" t="t" r="r" b="b"/>
              <a:pathLst>
                <a:path w="2720" h="1073" extrusionOk="0">
                  <a:moveTo>
                    <a:pt x="1664" y="1073"/>
                  </a:moveTo>
                  <a:lnTo>
                    <a:pt x="0" y="1073"/>
                  </a:lnTo>
                  <a:lnTo>
                    <a:pt x="0" y="1049"/>
                  </a:lnTo>
                  <a:lnTo>
                    <a:pt x="1654" y="1049"/>
                  </a:lnTo>
                  <a:lnTo>
                    <a:pt x="2703" y="0"/>
                  </a:lnTo>
                  <a:lnTo>
                    <a:pt x="2720" y="17"/>
                  </a:lnTo>
                  <a:lnTo>
                    <a:pt x="1664" y="10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18" name="Google Shape;618;p23"/>
            <p:cNvSpPr/>
            <p:nvPr/>
          </p:nvSpPr>
          <p:spPr>
            <a:xfrm>
              <a:off x="-377161" y="1952062"/>
              <a:ext cx="74725" cy="747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1" y="61"/>
                  </a:moveTo>
                  <a:cubicBezTo>
                    <a:pt x="121" y="27"/>
                    <a:pt x="94" y="0"/>
                    <a:pt x="60" y="0"/>
                  </a:cubicBezTo>
                  <a:cubicBezTo>
                    <a:pt x="27" y="0"/>
                    <a:pt x="0" y="27"/>
                    <a:pt x="0" y="61"/>
                  </a:cubicBezTo>
                  <a:cubicBezTo>
                    <a:pt x="0" y="94"/>
                    <a:pt x="27" y="121"/>
                    <a:pt x="60" y="121"/>
                  </a:cubicBezTo>
                  <a:cubicBezTo>
                    <a:pt x="94" y="121"/>
                    <a:pt x="121" y="94"/>
                    <a:pt x="121" y="6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19" name="Google Shape;619;p23"/>
            <p:cNvSpPr/>
            <p:nvPr/>
          </p:nvSpPr>
          <p:spPr>
            <a:xfrm>
              <a:off x="838201" y="1480452"/>
              <a:ext cx="74725" cy="74760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1" y="60"/>
                  </a:moveTo>
                  <a:cubicBezTo>
                    <a:pt x="121" y="27"/>
                    <a:pt x="94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0" y="121"/>
                  </a:cubicBezTo>
                  <a:cubicBezTo>
                    <a:pt x="94" y="121"/>
                    <a:pt x="121" y="94"/>
                    <a:pt x="121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620" name="Google Shape;620;p23"/>
          <p:cNvGrpSpPr/>
          <p:nvPr/>
        </p:nvGrpSpPr>
        <p:grpSpPr>
          <a:xfrm flipH="1">
            <a:off x="704637" y="277549"/>
            <a:ext cx="1012826" cy="82551"/>
            <a:chOff x="4065599" y="751099"/>
            <a:chExt cx="1012826" cy="82551"/>
          </a:xfrm>
        </p:grpSpPr>
        <p:sp>
          <p:nvSpPr>
            <p:cNvPr id="621" name="Google Shape;621;p23"/>
            <p:cNvSpPr/>
            <p:nvPr/>
          </p:nvSpPr>
          <p:spPr>
            <a:xfrm rot="-5399976">
              <a:off x="4979206" y="734432"/>
              <a:ext cx="82549" cy="115887"/>
            </a:xfrm>
            <a:custGeom>
              <a:avLst/>
              <a:gdLst/>
              <a:ahLst/>
              <a:cxnLst/>
              <a:rect l="l" t="t" r="r" b="b"/>
              <a:pathLst>
                <a:path w="230" h="322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1"/>
                  </a:lnTo>
                  <a:lnTo>
                    <a:pt x="0" y="321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22" name="Google Shape;622;p23"/>
            <p:cNvSpPr/>
            <p:nvPr/>
          </p:nvSpPr>
          <p:spPr>
            <a:xfrm rot="-5399976">
              <a:off x="4799818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23" name="Google Shape;623;p23"/>
            <p:cNvSpPr/>
            <p:nvPr/>
          </p:nvSpPr>
          <p:spPr>
            <a:xfrm rot="-5399976">
              <a:off x="4620431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24" name="Google Shape;624;p23"/>
            <p:cNvSpPr/>
            <p:nvPr/>
          </p:nvSpPr>
          <p:spPr>
            <a:xfrm rot="-5399976">
              <a:off x="4441043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25" name="Google Shape;625;p23"/>
            <p:cNvSpPr/>
            <p:nvPr/>
          </p:nvSpPr>
          <p:spPr>
            <a:xfrm rot="-5399976">
              <a:off x="4261656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26" name="Google Shape;626;p23"/>
            <p:cNvSpPr/>
            <p:nvPr/>
          </p:nvSpPr>
          <p:spPr>
            <a:xfrm rot="-5399976">
              <a:off x="4082268" y="734432"/>
              <a:ext cx="82549" cy="115887"/>
            </a:xfrm>
            <a:custGeom>
              <a:avLst/>
              <a:gdLst/>
              <a:ahLst/>
              <a:cxnLst/>
              <a:rect l="l" t="t" r="r" b="b"/>
              <a:pathLst>
                <a:path w="230" h="322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1"/>
                  </a:lnTo>
                  <a:lnTo>
                    <a:pt x="0" y="321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627" name="Google Shape;627;p23"/>
          <p:cNvGrpSpPr/>
          <p:nvPr/>
        </p:nvGrpSpPr>
        <p:grpSpPr>
          <a:xfrm flipH="1">
            <a:off x="-879364" y="4595375"/>
            <a:ext cx="1754375" cy="176025"/>
            <a:chOff x="8260400" y="4595375"/>
            <a:chExt cx="1754375" cy="176025"/>
          </a:xfrm>
        </p:grpSpPr>
        <p:cxnSp>
          <p:nvCxnSpPr>
            <p:cNvPr id="628" name="Google Shape;628;p23"/>
            <p:cNvCxnSpPr/>
            <p:nvPr/>
          </p:nvCxnSpPr>
          <p:spPr>
            <a:xfrm>
              <a:off x="8260400" y="4595375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9" name="Google Shape;629;p23"/>
            <p:cNvCxnSpPr/>
            <p:nvPr/>
          </p:nvCxnSpPr>
          <p:spPr>
            <a:xfrm>
              <a:off x="8430775" y="4771400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30" name="Google Shape;630;p23"/>
          <p:cNvGrpSpPr/>
          <p:nvPr/>
        </p:nvGrpSpPr>
        <p:grpSpPr>
          <a:xfrm flipH="1">
            <a:off x="8422186" y="360100"/>
            <a:ext cx="1754375" cy="176025"/>
            <a:chOff x="-1041150" y="360100"/>
            <a:chExt cx="1754375" cy="176025"/>
          </a:xfrm>
        </p:grpSpPr>
        <p:cxnSp>
          <p:nvCxnSpPr>
            <p:cNvPr id="631" name="Google Shape;631;p23"/>
            <p:cNvCxnSpPr/>
            <p:nvPr/>
          </p:nvCxnSpPr>
          <p:spPr>
            <a:xfrm>
              <a:off x="-1041150" y="360100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2" name="Google Shape;632;p23"/>
            <p:cNvCxnSpPr/>
            <p:nvPr/>
          </p:nvCxnSpPr>
          <p:spPr>
            <a:xfrm>
              <a:off x="-870775" y="536125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33" name="Google Shape;633;p23"/>
          <p:cNvGrpSpPr/>
          <p:nvPr/>
        </p:nvGrpSpPr>
        <p:grpSpPr>
          <a:xfrm flipH="1">
            <a:off x="8375327" y="4082310"/>
            <a:ext cx="1667405" cy="747160"/>
            <a:chOff x="5080152" y="4756299"/>
            <a:chExt cx="1667405" cy="747160"/>
          </a:xfrm>
        </p:grpSpPr>
        <p:grpSp>
          <p:nvGrpSpPr>
            <p:cNvPr id="634" name="Google Shape;634;p23"/>
            <p:cNvGrpSpPr/>
            <p:nvPr/>
          </p:nvGrpSpPr>
          <p:grpSpPr>
            <a:xfrm flipH="1">
              <a:off x="5182002" y="4756299"/>
              <a:ext cx="1565555" cy="569110"/>
              <a:chOff x="371227" y="1223833"/>
              <a:chExt cx="1565555" cy="569110"/>
            </a:xfrm>
          </p:grpSpPr>
          <p:sp>
            <p:nvSpPr>
              <p:cNvPr id="635" name="Google Shape;635;p23"/>
              <p:cNvSpPr/>
              <p:nvPr/>
            </p:nvSpPr>
            <p:spPr>
              <a:xfrm>
                <a:off x="409075" y="1258564"/>
                <a:ext cx="1484928" cy="499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928" extrusionOk="0">
                    <a:moveTo>
                      <a:pt x="17" y="928"/>
                    </a:moveTo>
                    <a:lnTo>
                      <a:pt x="0" y="911"/>
                    </a:lnTo>
                    <a:lnTo>
                      <a:pt x="912" y="0"/>
                    </a:lnTo>
                    <a:lnTo>
                      <a:pt x="2761" y="0"/>
                    </a:lnTo>
                    <a:lnTo>
                      <a:pt x="2761" y="24"/>
                    </a:lnTo>
                    <a:lnTo>
                      <a:pt x="922" y="24"/>
                    </a:lnTo>
                    <a:lnTo>
                      <a:pt x="17" y="92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36" name="Google Shape;636;p23"/>
              <p:cNvSpPr/>
              <p:nvPr/>
            </p:nvSpPr>
            <p:spPr>
              <a:xfrm>
                <a:off x="371227" y="1709840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37" name="Google Shape;637;p23"/>
              <p:cNvSpPr/>
              <p:nvPr/>
            </p:nvSpPr>
            <p:spPr>
              <a:xfrm>
                <a:off x="1853718" y="1223833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638" name="Google Shape;638;p23"/>
            <p:cNvGrpSpPr/>
            <p:nvPr/>
          </p:nvGrpSpPr>
          <p:grpSpPr>
            <a:xfrm flipH="1">
              <a:off x="5080152" y="4934349"/>
              <a:ext cx="1565555" cy="569110"/>
              <a:chOff x="371227" y="1223833"/>
              <a:chExt cx="1565555" cy="569110"/>
            </a:xfrm>
          </p:grpSpPr>
          <p:sp>
            <p:nvSpPr>
              <p:cNvPr id="639" name="Google Shape;639;p23"/>
              <p:cNvSpPr/>
              <p:nvPr/>
            </p:nvSpPr>
            <p:spPr>
              <a:xfrm>
                <a:off x="409075" y="1258564"/>
                <a:ext cx="1484928" cy="499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928" extrusionOk="0">
                    <a:moveTo>
                      <a:pt x="17" y="928"/>
                    </a:moveTo>
                    <a:lnTo>
                      <a:pt x="0" y="911"/>
                    </a:lnTo>
                    <a:lnTo>
                      <a:pt x="912" y="0"/>
                    </a:lnTo>
                    <a:lnTo>
                      <a:pt x="2761" y="0"/>
                    </a:lnTo>
                    <a:lnTo>
                      <a:pt x="2761" y="24"/>
                    </a:lnTo>
                    <a:lnTo>
                      <a:pt x="922" y="24"/>
                    </a:lnTo>
                    <a:lnTo>
                      <a:pt x="17" y="92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40" name="Google Shape;640;p23"/>
              <p:cNvSpPr/>
              <p:nvPr/>
            </p:nvSpPr>
            <p:spPr>
              <a:xfrm>
                <a:off x="371227" y="1709840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41" name="Google Shape;641;p23"/>
              <p:cNvSpPr/>
              <p:nvPr/>
            </p:nvSpPr>
            <p:spPr>
              <a:xfrm>
                <a:off x="1853718" y="1223833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642" name="Google Shape;642;p23"/>
          <p:cNvSpPr txBox="1">
            <a:spLocks noGrp="1"/>
          </p:cNvSpPr>
          <p:nvPr>
            <p:ph type="subTitle" idx="1"/>
          </p:nvPr>
        </p:nvSpPr>
        <p:spPr>
          <a:xfrm>
            <a:off x="937625" y="2274025"/>
            <a:ext cx="2175300" cy="14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43" name="Google Shape;643;p23"/>
          <p:cNvSpPr txBox="1">
            <a:spLocks noGrp="1"/>
          </p:cNvSpPr>
          <p:nvPr>
            <p:ph type="subTitle" idx="2"/>
          </p:nvPr>
        </p:nvSpPr>
        <p:spPr>
          <a:xfrm>
            <a:off x="3484347" y="2274025"/>
            <a:ext cx="2175300" cy="14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44" name="Google Shape;644;p23"/>
          <p:cNvSpPr txBox="1">
            <a:spLocks noGrp="1"/>
          </p:cNvSpPr>
          <p:nvPr>
            <p:ph type="subTitle" idx="3"/>
          </p:nvPr>
        </p:nvSpPr>
        <p:spPr>
          <a:xfrm>
            <a:off x="6031075" y="2274025"/>
            <a:ext cx="2175300" cy="14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45" name="Google Shape;645;p23"/>
          <p:cNvSpPr txBox="1">
            <a:spLocks noGrp="1"/>
          </p:cNvSpPr>
          <p:nvPr>
            <p:ph type="subTitle" idx="4"/>
          </p:nvPr>
        </p:nvSpPr>
        <p:spPr>
          <a:xfrm>
            <a:off x="937625" y="1865001"/>
            <a:ext cx="21753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46" name="Google Shape;646;p23"/>
          <p:cNvSpPr txBox="1">
            <a:spLocks noGrp="1"/>
          </p:cNvSpPr>
          <p:nvPr>
            <p:ph type="subTitle" idx="5"/>
          </p:nvPr>
        </p:nvSpPr>
        <p:spPr>
          <a:xfrm>
            <a:off x="3484350" y="1865001"/>
            <a:ext cx="21753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47" name="Google Shape;647;p23"/>
          <p:cNvSpPr txBox="1">
            <a:spLocks noGrp="1"/>
          </p:cNvSpPr>
          <p:nvPr>
            <p:ph type="subTitle" idx="6"/>
          </p:nvPr>
        </p:nvSpPr>
        <p:spPr>
          <a:xfrm>
            <a:off x="6031075" y="1865001"/>
            <a:ext cx="21753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48" name="Google Shape;648;p23"/>
          <p:cNvSpPr txBox="1">
            <a:spLocks noGrp="1"/>
          </p:cNvSpPr>
          <p:nvPr>
            <p:ph type="title"/>
          </p:nvPr>
        </p:nvSpPr>
        <p:spPr>
          <a:xfrm>
            <a:off x="912925" y="539500"/>
            <a:ext cx="731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0" name="Google Shape;650;p24"/>
          <p:cNvGrpSpPr/>
          <p:nvPr/>
        </p:nvGrpSpPr>
        <p:grpSpPr>
          <a:xfrm flipH="1">
            <a:off x="3789254" y="4845812"/>
            <a:ext cx="1565555" cy="569110"/>
            <a:chOff x="371227" y="1223833"/>
            <a:chExt cx="1565555" cy="569110"/>
          </a:xfrm>
        </p:grpSpPr>
        <p:sp>
          <p:nvSpPr>
            <p:cNvPr id="651" name="Google Shape;651;p24"/>
            <p:cNvSpPr/>
            <p:nvPr/>
          </p:nvSpPr>
          <p:spPr>
            <a:xfrm>
              <a:off x="409075" y="1258564"/>
              <a:ext cx="1484928" cy="499120"/>
            </a:xfrm>
            <a:custGeom>
              <a:avLst/>
              <a:gdLst/>
              <a:ahLst/>
              <a:cxnLst/>
              <a:rect l="l" t="t" r="r" b="b"/>
              <a:pathLst>
                <a:path w="2761" h="928" extrusionOk="0">
                  <a:moveTo>
                    <a:pt x="17" y="928"/>
                  </a:moveTo>
                  <a:lnTo>
                    <a:pt x="0" y="911"/>
                  </a:lnTo>
                  <a:lnTo>
                    <a:pt x="912" y="0"/>
                  </a:lnTo>
                  <a:lnTo>
                    <a:pt x="2761" y="0"/>
                  </a:lnTo>
                  <a:lnTo>
                    <a:pt x="2761" y="24"/>
                  </a:lnTo>
                  <a:lnTo>
                    <a:pt x="922" y="24"/>
                  </a:lnTo>
                  <a:lnTo>
                    <a:pt x="17" y="92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52" name="Google Shape;652;p24"/>
            <p:cNvSpPr/>
            <p:nvPr/>
          </p:nvSpPr>
          <p:spPr>
            <a:xfrm>
              <a:off x="371227" y="1709840"/>
              <a:ext cx="83064" cy="83102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1" y="60"/>
                  </a:moveTo>
                  <a:cubicBezTo>
                    <a:pt x="121" y="27"/>
                    <a:pt x="94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0" y="121"/>
                  </a:cubicBezTo>
                  <a:cubicBezTo>
                    <a:pt x="94" y="121"/>
                    <a:pt x="121" y="94"/>
                    <a:pt x="121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53" name="Google Shape;653;p24"/>
            <p:cNvSpPr/>
            <p:nvPr/>
          </p:nvSpPr>
          <p:spPr>
            <a:xfrm>
              <a:off x="1853718" y="1223833"/>
              <a:ext cx="83064" cy="83102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1" y="60"/>
                  </a:moveTo>
                  <a:cubicBezTo>
                    <a:pt x="121" y="27"/>
                    <a:pt x="94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0" y="121"/>
                  </a:cubicBezTo>
                  <a:cubicBezTo>
                    <a:pt x="94" y="121"/>
                    <a:pt x="121" y="94"/>
                    <a:pt x="121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654" name="Google Shape;654;p24"/>
          <p:cNvGrpSpPr/>
          <p:nvPr/>
        </p:nvGrpSpPr>
        <p:grpSpPr>
          <a:xfrm rot="10800000">
            <a:off x="-754484" y="4079856"/>
            <a:ext cx="1667405" cy="747160"/>
            <a:chOff x="5080152" y="4756299"/>
            <a:chExt cx="1667405" cy="747160"/>
          </a:xfrm>
        </p:grpSpPr>
        <p:grpSp>
          <p:nvGrpSpPr>
            <p:cNvPr id="655" name="Google Shape;655;p24"/>
            <p:cNvGrpSpPr/>
            <p:nvPr/>
          </p:nvGrpSpPr>
          <p:grpSpPr>
            <a:xfrm flipH="1">
              <a:off x="5182002" y="4756299"/>
              <a:ext cx="1565555" cy="569110"/>
              <a:chOff x="371227" y="1223833"/>
              <a:chExt cx="1565555" cy="569110"/>
            </a:xfrm>
          </p:grpSpPr>
          <p:sp>
            <p:nvSpPr>
              <p:cNvPr id="656" name="Google Shape;656;p24"/>
              <p:cNvSpPr/>
              <p:nvPr/>
            </p:nvSpPr>
            <p:spPr>
              <a:xfrm>
                <a:off x="409075" y="1258564"/>
                <a:ext cx="1484928" cy="499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928" extrusionOk="0">
                    <a:moveTo>
                      <a:pt x="17" y="928"/>
                    </a:moveTo>
                    <a:lnTo>
                      <a:pt x="0" y="911"/>
                    </a:lnTo>
                    <a:lnTo>
                      <a:pt x="912" y="0"/>
                    </a:lnTo>
                    <a:lnTo>
                      <a:pt x="2761" y="0"/>
                    </a:lnTo>
                    <a:lnTo>
                      <a:pt x="2761" y="24"/>
                    </a:lnTo>
                    <a:lnTo>
                      <a:pt x="922" y="24"/>
                    </a:lnTo>
                    <a:lnTo>
                      <a:pt x="17" y="92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57" name="Google Shape;657;p24"/>
              <p:cNvSpPr/>
              <p:nvPr/>
            </p:nvSpPr>
            <p:spPr>
              <a:xfrm>
                <a:off x="371227" y="1709840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58" name="Google Shape;658;p24"/>
              <p:cNvSpPr/>
              <p:nvPr/>
            </p:nvSpPr>
            <p:spPr>
              <a:xfrm>
                <a:off x="1853718" y="1223833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659" name="Google Shape;659;p24"/>
            <p:cNvGrpSpPr/>
            <p:nvPr/>
          </p:nvGrpSpPr>
          <p:grpSpPr>
            <a:xfrm flipH="1">
              <a:off x="5080152" y="4934349"/>
              <a:ext cx="1565555" cy="569110"/>
              <a:chOff x="371227" y="1223833"/>
              <a:chExt cx="1565555" cy="569110"/>
            </a:xfrm>
          </p:grpSpPr>
          <p:sp>
            <p:nvSpPr>
              <p:cNvPr id="660" name="Google Shape;660;p24"/>
              <p:cNvSpPr/>
              <p:nvPr/>
            </p:nvSpPr>
            <p:spPr>
              <a:xfrm>
                <a:off x="409075" y="1258564"/>
                <a:ext cx="1484928" cy="499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928" extrusionOk="0">
                    <a:moveTo>
                      <a:pt x="17" y="928"/>
                    </a:moveTo>
                    <a:lnTo>
                      <a:pt x="0" y="911"/>
                    </a:lnTo>
                    <a:lnTo>
                      <a:pt x="912" y="0"/>
                    </a:lnTo>
                    <a:lnTo>
                      <a:pt x="2761" y="0"/>
                    </a:lnTo>
                    <a:lnTo>
                      <a:pt x="2761" y="24"/>
                    </a:lnTo>
                    <a:lnTo>
                      <a:pt x="922" y="24"/>
                    </a:lnTo>
                    <a:lnTo>
                      <a:pt x="17" y="92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61" name="Google Shape;661;p24"/>
              <p:cNvSpPr/>
              <p:nvPr/>
            </p:nvSpPr>
            <p:spPr>
              <a:xfrm>
                <a:off x="371227" y="1709840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62" name="Google Shape;662;p24"/>
              <p:cNvSpPr/>
              <p:nvPr/>
            </p:nvSpPr>
            <p:spPr>
              <a:xfrm>
                <a:off x="1853718" y="1223833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grpSp>
        <p:nvGrpSpPr>
          <p:cNvPr id="663" name="Google Shape;663;p24"/>
          <p:cNvGrpSpPr/>
          <p:nvPr/>
        </p:nvGrpSpPr>
        <p:grpSpPr>
          <a:xfrm flipH="1">
            <a:off x="8650786" y="4557263"/>
            <a:ext cx="1754375" cy="176025"/>
            <a:chOff x="-1269750" y="4557263"/>
            <a:chExt cx="1754375" cy="176025"/>
          </a:xfrm>
        </p:grpSpPr>
        <p:cxnSp>
          <p:nvCxnSpPr>
            <p:cNvPr id="664" name="Google Shape;664;p24"/>
            <p:cNvCxnSpPr/>
            <p:nvPr/>
          </p:nvCxnSpPr>
          <p:spPr>
            <a:xfrm>
              <a:off x="-1269750" y="4557263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5" name="Google Shape;665;p24"/>
            <p:cNvCxnSpPr/>
            <p:nvPr/>
          </p:nvCxnSpPr>
          <p:spPr>
            <a:xfrm>
              <a:off x="-1099375" y="4733288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66" name="Google Shape;666;p24"/>
          <p:cNvGrpSpPr/>
          <p:nvPr/>
        </p:nvGrpSpPr>
        <p:grpSpPr>
          <a:xfrm flipH="1">
            <a:off x="7409362" y="277549"/>
            <a:ext cx="1012826" cy="82551"/>
            <a:chOff x="4065599" y="751099"/>
            <a:chExt cx="1012826" cy="82551"/>
          </a:xfrm>
        </p:grpSpPr>
        <p:sp>
          <p:nvSpPr>
            <p:cNvPr id="667" name="Google Shape;667;p24"/>
            <p:cNvSpPr/>
            <p:nvPr/>
          </p:nvSpPr>
          <p:spPr>
            <a:xfrm rot="-5399976">
              <a:off x="4979206" y="734432"/>
              <a:ext cx="82549" cy="115887"/>
            </a:xfrm>
            <a:custGeom>
              <a:avLst/>
              <a:gdLst/>
              <a:ahLst/>
              <a:cxnLst/>
              <a:rect l="l" t="t" r="r" b="b"/>
              <a:pathLst>
                <a:path w="230" h="322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1"/>
                  </a:lnTo>
                  <a:lnTo>
                    <a:pt x="0" y="321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68" name="Google Shape;668;p24"/>
            <p:cNvSpPr/>
            <p:nvPr/>
          </p:nvSpPr>
          <p:spPr>
            <a:xfrm rot="-5399976">
              <a:off x="4799818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69" name="Google Shape;669;p24"/>
            <p:cNvSpPr/>
            <p:nvPr/>
          </p:nvSpPr>
          <p:spPr>
            <a:xfrm rot="-5399976">
              <a:off x="4620431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70" name="Google Shape;670;p24"/>
            <p:cNvSpPr/>
            <p:nvPr/>
          </p:nvSpPr>
          <p:spPr>
            <a:xfrm rot="-5399976">
              <a:off x="4441043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71" name="Google Shape;671;p24"/>
            <p:cNvSpPr/>
            <p:nvPr/>
          </p:nvSpPr>
          <p:spPr>
            <a:xfrm rot="-5399976">
              <a:off x="4261656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72" name="Google Shape;672;p24"/>
            <p:cNvSpPr/>
            <p:nvPr/>
          </p:nvSpPr>
          <p:spPr>
            <a:xfrm rot="-5399976">
              <a:off x="4082268" y="734432"/>
              <a:ext cx="82549" cy="115887"/>
            </a:xfrm>
            <a:custGeom>
              <a:avLst/>
              <a:gdLst/>
              <a:ahLst/>
              <a:cxnLst/>
              <a:rect l="l" t="t" r="r" b="b"/>
              <a:pathLst>
                <a:path w="230" h="322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1"/>
                  </a:lnTo>
                  <a:lnTo>
                    <a:pt x="0" y="321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673" name="Google Shape;673;p24"/>
          <p:cNvGrpSpPr/>
          <p:nvPr/>
        </p:nvGrpSpPr>
        <p:grpSpPr>
          <a:xfrm flipH="1">
            <a:off x="-879364" y="1145775"/>
            <a:ext cx="1754375" cy="176025"/>
            <a:chOff x="8260400" y="1145775"/>
            <a:chExt cx="1754375" cy="176025"/>
          </a:xfrm>
        </p:grpSpPr>
        <p:cxnSp>
          <p:nvCxnSpPr>
            <p:cNvPr id="674" name="Google Shape;674;p24"/>
            <p:cNvCxnSpPr/>
            <p:nvPr/>
          </p:nvCxnSpPr>
          <p:spPr>
            <a:xfrm>
              <a:off x="8260400" y="1321800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5" name="Google Shape;675;p24"/>
            <p:cNvCxnSpPr/>
            <p:nvPr/>
          </p:nvCxnSpPr>
          <p:spPr>
            <a:xfrm>
              <a:off x="8430775" y="1145775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76" name="Google Shape;676;p24"/>
          <p:cNvSpPr txBox="1">
            <a:spLocks noGrp="1"/>
          </p:cNvSpPr>
          <p:nvPr>
            <p:ph type="subTitle" idx="1"/>
          </p:nvPr>
        </p:nvSpPr>
        <p:spPr>
          <a:xfrm>
            <a:off x="912925" y="2139275"/>
            <a:ext cx="3336600" cy="8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77" name="Google Shape;677;p24"/>
          <p:cNvSpPr txBox="1">
            <a:spLocks noGrp="1"/>
          </p:cNvSpPr>
          <p:nvPr>
            <p:ph type="subTitle" idx="2"/>
          </p:nvPr>
        </p:nvSpPr>
        <p:spPr>
          <a:xfrm>
            <a:off x="4894652" y="2139275"/>
            <a:ext cx="3336600" cy="8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78" name="Google Shape;678;p24"/>
          <p:cNvSpPr txBox="1">
            <a:spLocks noGrp="1"/>
          </p:cNvSpPr>
          <p:nvPr>
            <p:ph type="subTitle" idx="3"/>
          </p:nvPr>
        </p:nvSpPr>
        <p:spPr>
          <a:xfrm>
            <a:off x="912925" y="3498475"/>
            <a:ext cx="3336600" cy="8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79" name="Google Shape;679;p24"/>
          <p:cNvSpPr txBox="1">
            <a:spLocks noGrp="1"/>
          </p:cNvSpPr>
          <p:nvPr>
            <p:ph type="subTitle" idx="4"/>
          </p:nvPr>
        </p:nvSpPr>
        <p:spPr>
          <a:xfrm>
            <a:off x="4894652" y="3498475"/>
            <a:ext cx="3336600" cy="8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80" name="Google Shape;680;p24"/>
          <p:cNvSpPr txBox="1">
            <a:spLocks noGrp="1"/>
          </p:cNvSpPr>
          <p:nvPr>
            <p:ph type="subTitle" idx="5"/>
          </p:nvPr>
        </p:nvSpPr>
        <p:spPr>
          <a:xfrm>
            <a:off x="912925" y="1742525"/>
            <a:ext cx="3336600" cy="47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81" name="Google Shape;681;p24"/>
          <p:cNvSpPr txBox="1">
            <a:spLocks noGrp="1"/>
          </p:cNvSpPr>
          <p:nvPr>
            <p:ph type="subTitle" idx="6"/>
          </p:nvPr>
        </p:nvSpPr>
        <p:spPr>
          <a:xfrm>
            <a:off x="912925" y="3101625"/>
            <a:ext cx="3336600" cy="47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82" name="Google Shape;682;p24"/>
          <p:cNvSpPr txBox="1">
            <a:spLocks noGrp="1"/>
          </p:cNvSpPr>
          <p:nvPr>
            <p:ph type="subTitle" idx="7"/>
          </p:nvPr>
        </p:nvSpPr>
        <p:spPr>
          <a:xfrm>
            <a:off x="4894625" y="1742525"/>
            <a:ext cx="3336600" cy="47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83" name="Google Shape;683;p24"/>
          <p:cNvSpPr txBox="1">
            <a:spLocks noGrp="1"/>
          </p:cNvSpPr>
          <p:nvPr>
            <p:ph type="subTitle" idx="8"/>
          </p:nvPr>
        </p:nvSpPr>
        <p:spPr>
          <a:xfrm>
            <a:off x="4894625" y="3101625"/>
            <a:ext cx="3336600" cy="47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84" name="Google Shape;684;p24"/>
          <p:cNvSpPr txBox="1">
            <a:spLocks noGrp="1"/>
          </p:cNvSpPr>
          <p:nvPr>
            <p:ph type="title"/>
          </p:nvPr>
        </p:nvSpPr>
        <p:spPr>
          <a:xfrm>
            <a:off x="912925" y="539500"/>
            <a:ext cx="731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2" name="Google Shape;812;p28"/>
          <p:cNvGrpSpPr/>
          <p:nvPr/>
        </p:nvGrpSpPr>
        <p:grpSpPr>
          <a:xfrm flipH="1">
            <a:off x="8231127" y="3587399"/>
            <a:ext cx="1565555" cy="569110"/>
            <a:chOff x="371227" y="1223833"/>
            <a:chExt cx="1565555" cy="569110"/>
          </a:xfrm>
        </p:grpSpPr>
        <p:sp>
          <p:nvSpPr>
            <p:cNvPr id="813" name="Google Shape;813;p28"/>
            <p:cNvSpPr/>
            <p:nvPr/>
          </p:nvSpPr>
          <p:spPr>
            <a:xfrm>
              <a:off x="409075" y="1258564"/>
              <a:ext cx="1484928" cy="499120"/>
            </a:xfrm>
            <a:custGeom>
              <a:avLst/>
              <a:gdLst/>
              <a:ahLst/>
              <a:cxnLst/>
              <a:rect l="l" t="t" r="r" b="b"/>
              <a:pathLst>
                <a:path w="2761" h="928" extrusionOk="0">
                  <a:moveTo>
                    <a:pt x="17" y="928"/>
                  </a:moveTo>
                  <a:lnTo>
                    <a:pt x="0" y="911"/>
                  </a:lnTo>
                  <a:lnTo>
                    <a:pt x="912" y="0"/>
                  </a:lnTo>
                  <a:lnTo>
                    <a:pt x="2761" y="0"/>
                  </a:lnTo>
                  <a:lnTo>
                    <a:pt x="2761" y="24"/>
                  </a:lnTo>
                  <a:lnTo>
                    <a:pt x="922" y="24"/>
                  </a:lnTo>
                  <a:lnTo>
                    <a:pt x="17" y="92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14" name="Google Shape;814;p28"/>
            <p:cNvSpPr/>
            <p:nvPr/>
          </p:nvSpPr>
          <p:spPr>
            <a:xfrm>
              <a:off x="371227" y="1709840"/>
              <a:ext cx="83064" cy="83102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1" y="60"/>
                  </a:moveTo>
                  <a:cubicBezTo>
                    <a:pt x="121" y="27"/>
                    <a:pt x="94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0" y="121"/>
                  </a:cubicBezTo>
                  <a:cubicBezTo>
                    <a:pt x="94" y="121"/>
                    <a:pt x="121" y="94"/>
                    <a:pt x="121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15" name="Google Shape;815;p28"/>
            <p:cNvSpPr/>
            <p:nvPr/>
          </p:nvSpPr>
          <p:spPr>
            <a:xfrm>
              <a:off x="1853718" y="1223833"/>
              <a:ext cx="83064" cy="83102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1" y="60"/>
                  </a:moveTo>
                  <a:cubicBezTo>
                    <a:pt x="121" y="27"/>
                    <a:pt x="94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0" y="121"/>
                  </a:cubicBezTo>
                  <a:cubicBezTo>
                    <a:pt x="94" y="121"/>
                    <a:pt x="121" y="94"/>
                    <a:pt x="121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816" name="Google Shape;816;p28"/>
          <p:cNvGrpSpPr/>
          <p:nvPr/>
        </p:nvGrpSpPr>
        <p:grpSpPr>
          <a:xfrm rot="10800000" flipH="1">
            <a:off x="-607079" y="231542"/>
            <a:ext cx="2414411" cy="791930"/>
            <a:chOff x="-607079" y="493592"/>
            <a:chExt cx="2414411" cy="791930"/>
          </a:xfrm>
        </p:grpSpPr>
        <p:grpSp>
          <p:nvGrpSpPr>
            <p:cNvPr id="817" name="Google Shape;817;p28"/>
            <p:cNvGrpSpPr/>
            <p:nvPr/>
          </p:nvGrpSpPr>
          <p:grpSpPr>
            <a:xfrm>
              <a:off x="241777" y="493592"/>
              <a:ext cx="1565555" cy="569110"/>
              <a:chOff x="371227" y="1223833"/>
              <a:chExt cx="1565555" cy="569110"/>
            </a:xfrm>
          </p:grpSpPr>
          <p:sp>
            <p:nvSpPr>
              <p:cNvPr id="818" name="Google Shape;818;p28"/>
              <p:cNvSpPr/>
              <p:nvPr/>
            </p:nvSpPr>
            <p:spPr>
              <a:xfrm>
                <a:off x="409075" y="1258564"/>
                <a:ext cx="1484928" cy="499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928" extrusionOk="0">
                    <a:moveTo>
                      <a:pt x="17" y="928"/>
                    </a:moveTo>
                    <a:lnTo>
                      <a:pt x="0" y="911"/>
                    </a:lnTo>
                    <a:lnTo>
                      <a:pt x="912" y="0"/>
                    </a:lnTo>
                    <a:lnTo>
                      <a:pt x="2761" y="0"/>
                    </a:lnTo>
                    <a:lnTo>
                      <a:pt x="2761" y="24"/>
                    </a:lnTo>
                    <a:lnTo>
                      <a:pt x="922" y="24"/>
                    </a:lnTo>
                    <a:lnTo>
                      <a:pt x="17" y="92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19" name="Google Shape;819;p28"/>
              <p:cNvSpPr/>
              <p:nvPr/>
            </p:nvSpPr>
            <p:spPr>
              <a:xfrm>
                <a:off x="371227" y="1709840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20" name="Google Shape;820;p28"/>
              <p:cNvSpPr/>
              <p:nvPr/>
            </p:nvSpPr>
            <p:spPr>
              <a:xfrm>
                <a:off x="1853718" y="1223833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821" name="Google Shape;821;p28"/>
            <p:cNvGrpSpPr/>
            <p:nvPr/>
          </p:nvGrpSpPr>
          <p:grpSpPr>
            <a:xfrm>
              <a:off x="-607079" y="678215"/>
              <a:ext cx="1434061" cy="607307"/>
              <a:chOff x="-377161" y="1480452"/>
              <a:chExt cx="1290088" cy="546336"/>
            </a:xfrm>
          </p:grpSpPr>
          <p:sp>
            <p:nvSpPr>
              <p:cNvPr id="822" name="Google Shape;822;p28"/>
              <p:cNvSpPr/>
              <p:nvPr/>
            </p:nvSpPr>
            <p:spPr>
              <a:xfrm>
                <a:off x="-340026" y="1514033"/>
                <a:ext cx="1219396" cy="480996"/>
              </a:xfrm>
              <a:custGeom>
                <a:avLst/>
                <a:gdLst/>
                <a:ahLst/>
                <a:cxnLst/>
                <a:rect l="l" t="t" r="r" b="b"/>
                <a:pathLst>
                  <a:path w="2720" h="1073" extrusionOk="0">
                    <a:moveTo>
                      <a:pt x="1664" y="1073"/>
                    </a:moveTo>
                    <a:lnTo>
                      <a:pt x="0" y="1073"/>
                    </a:lnTo>
                    <a:lnTo>
                      <a:pt x="0" y="1049"/>
                    </a:lnTo>
                    <a:lnTo>
                      <a:pt x="1654" y="1049"/>
                    </a:lnTo>
                    <a:lnTo>
                      <a:pt x="2703" y="0"/>
                    </a:lnTo>
                    <a:lnTo>
                      <a:pt x="2720" y="17"/>
                    </a:lnTo>
                    <a:lnTo>
                      <a:pt x="1664" y="10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23" name="Google Shape;823;p28"/>
              <p:cNvSpPr/>
              <p:nvPr/>
            </p:nvSpPr>
            <p:spPr>
              <a:xfrm>
                <a:off x="-377161" y="1952062"/>
                <a:ext cx="7472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1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1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24" name="Google Shape;824;p28"/>
              <p:cNvSpPr/>
              <p:nvPr/>
            </p:nvSpPr>
            <p:spPr>
              <a:xfrm>
                <a:off x="838201" y="1480452"/>
                <a:ext cx="74725" cy="7476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grpSp>
        <p:nvGrpSpPr>
          <p:cNvPr id="825" name="Google Shape;825;p28"/>
          <p:cNvGrpSpPr/>
          <p:nvPr/>
        </p:nvGrpSpPr>
        <p:grpSpPr>
          <a:xfrm>
            <a:off x="8260400" y="539500"/>
            <a:ext cx="1754375" cy="176025"/>
            <a:chOff x="8260400" y="539500"/>
            <a:chExt cx="1754375" cy="176025"/>
          </a:xfrm>
        </p:grpSpPr>
        <p:cxnSp>
          <p:nvCxnSpPr>
            <p:cNvPr id="826" name="Google Shape;826;p28"/>
            <p:cNvCxnSpPr/>
            <p:nvPr/>
          </p:nvCxnSpPr>
          <p:spPr>
            <a:xfrm>
              <a:off x="8260400" y="539500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7" name="Google Shape;827;p28"/>
            <p:cNvCxnSpPr/>
            <p:nvPr/>
          </p:nvCxnSpPr>
          <p:spPr>
            <a:xfrm>
              <a:off x="8430775" y="715525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28" name="Google Shape;828;p28"/>
          <p:cNvGrpSpPr/>
          <p:nvPr/>
        </p:nvGrpSpPr>
        <p:grpSpPr>
          <a:xfrm>
            <a:off x="-1041150" y="4427975"/>
            <a:ext cx="1754375" cy="176025"/>
            <a:chOff x="-1041150" y="4427975"/>
            <a:chExt cx="1754375" cy="176025"/>
          </a:xfrm>
        </p:grpSpPr>
        <p:cxnSp>
          <p:nvCxnSpPr>
            <p:cNvPr id="829" name="Google Shape;829;p28"/>
            <p:cNvCxnSpPr/>
            <p:nvPr/>
          </p:nvCxnSpPr>
          <p:spPr>
            <a:xfrm>
              <a:off x="-1041150" y="4427975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0" name="Google Shape;830;p28"/>
            <p:cNvCxnSpPr/>
            <p:nvPr/>
          </p:nvCxnSpPr>
          <p:spPr>
            <a:xfrm>
              <a:off x="-870775" y="4604000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31" name="Google Shape;831;p28"/>
          <p:cNvGrpSpPr/>
          <p:nvPr/>
        </p:nvGrpSpPr>
        <p:grpSpPr>
          <a:xfrm>
            <a:off x="4027574" y="277549"/>
            <a:ext cx="1089026" cy="231176"/>
            <a:chOff x="4027574" y="277549"/>
            <a:chExt cx="1089026" cy="231176"/>
          </a:xfrm>
        </p:grpSpPr>
        <p:grpSp>
          <p:nvGrpSpPr>
            <p:cNvPr id="832" name="Google Shape;832;p28"/>
            <p:cNvGrpSpPr/>
            <p:nvPr/>
          </p:nvGrpSpPr>
          <p:grpSpPr>
            <a:xfrm>
              <a:off x="4103774" y="426174"/>
              <a:ext cx="1012826" cy="82551"/>
              <a:chOff x="4065599" y="751099"/>
              <a:chExt cx="1012826" cy="82551"/>
            </a:xfrm>
          </p:grpSpPr>
          <p:sp>
            <p:nvSpPr>
              <p:cNvPr id="833" name="Google Shape;833;p28"/>
              <p:cNvSpPr/>
              <p:nvPr/>
            </p:nvSpPr>
            <p:spPr>
              <a:xfrm rot="-5399976">
                <a:off x="4979206" y="734432"/>
                <a:ext cx="82549" cy="115887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2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1"/>
                    </a:lnTo>
                    <a:lnTo>
                      <a:pt x="0" y="321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34" name="Google Shape;834;p28"/>
              <p:cNvSpPr/>
              <p:nvPr/>
            </p:nvSpPr>
            <p:spPr>
              <a:xfrm rot="-5399976">
                <a:off x="4799818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35" name="Google Shape;835;p28"/>
              <p:cNvSpPr/>
              <p:nvPr/>
            </p:nvSpPr>
            <p:spPr>
              <a:xfrm rot="-5399976">
                <a:off x="4620431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36" name="Google Shape;836;p28"/>
              <p:cNvSpPr/>
              <p:nvPr/>
            </p:nvSpPr>
            <p:spPr>
              <a:xfrm rot="-5399976">
                <a:off x="4441043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37" name="Google Shape;837;p28"/>
              <p:cNvSpPr/>
              <p:nvPr/>
            </p:nvSpPr>
            <p:spPr>
              <a:xfrm rot="-5399976">
                <a:off x="4261656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38" name="Google Shape;838;p28"/>
              <p:cNvSpPr/>
              <p:nvPr/>
            </p:nvSpPr>
            <p:spPr>
              <a:xfrm rot="-5399976">
                <a:off x="4082268" y="734432"/>
                <a:ext cx="82549" cy="115887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2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1"/>
                    </a:lnTo>
                    <a:lnTo>
                      <a:pt x="0" y="321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839" name="Google Shape;839;p28"/>
            <p:cNvGrpSpPr/>
            <p:nvPr/>
          </p:nvGrpSpPr>
          <p:grpSpPr>
            <a:xfrm>
              <a:off x="4027574" y="277549"/>
              <a:ext cx="1012826" cy="82551"/>
              <a:chOff x="4065599" y="751099"/>
              <a:chExt cx="1012826" cy="82551"/>
            </a:xfrm>
          </p:grpSpPr>
          <p:sp>
            <p:nvSpPr>
              <p:cNvPr id="840" name="Google Shape;840;p28"/>
              <p:cNvSpPr/>
              <p:nvPr/>
            </p:nvSpPr>
            <p:spPr>
              <a:xfrm rot="-5399976">
                <a:off x="4979206" y="734432"/>
                <a:ext cx="82549" cy="115887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2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1"/>
                    </a:lnTo>
                    <a:lnTo>
                      <a:pt x="0" y="321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41" name="Google Shape;841;p28"/>
              <p:cNvSpPr/>
              <p:nvPr/>
            </p:nvSpPr>
            <p:spPr>
              <a:xfrm rot="-5399976">
                <a:off x="4799818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42" name="Google Shape;842;p28"/>
              <p:cNvSpPr/>
              <p:nvPr/>
            </p:nvSpPr>
            <p:spPr>
              <a:xfrm rot="-5399976">
                <a:off x="4620431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43" name="Google Shape;843;p28"/>
              <p:cNvSpPr/>
              <p:nvPr/>
            </p:nvSpPr>
            <p:spPr>
              <a:xfrm rot="-5399976">
                <a:off x="4441043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44" name="Google Shape;844;p28"/>
              <p:cNvSpPr/>
              <p:nvPr/>
            </p:nvSpPr>
            <p:spPr>
              <a:xfrm rot="-5399976">
                <a:off x="4261656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45" name="Google Shape;845;p28"/>
              <p:cNvSpPr/>
              <p:nvPr/>
            </p:nvSpPr>
            <p:spPr>
              <a:xfrm rot="-5399976">
                <a:off x="4082268" y="734432"/>
                <a:ext cx="82549" cy="115887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2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1"/>
                    </a:lnTo>
                    <a:lnTo>
                      <a:pt x="0" y="321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grpSp>
        <p:nvGrpSpPr>
          <p:cNvPr id="846" name="Google Shape;846;p28"/>
          <p:cNvGrpSpPr/>
          <p:nvPr/>
        </p:nvGrpSpPr>
        <p:grpSpPr>
          <a:xfrm>
            <a:off x="7417949" y="4603999"/>
            <a:ext cx="1012826" cy="82551"/>
            <a:chOff x="4065599" y="751099"/>
            <a:chExt cx="1012826" cy="82551"/>
          </a:xfrm>
        </p:grpSpPr>
        <p:sp>
          <p:nvSpPr>
            <p:cNvPr id="847" name="Google Shape;847;p28"/>
            <p:cNvSpPr/>
            <p:nvPr/>
          </p:nvSpPr>
          <p:spPr>
            <a:xfrm rot="-5399976">
              <a:off x="4979206" y="734432"/>
              <a:ext cx="82549" cy="115887"/>
            </a:xfrm>
            <a:custGeom>
              <a:avLst/>
              <a:gdLst/>
              <a:ahLst/>
              <a:cxnLst/>
              <a:rect l="l" t="t" r="r" b="b"/>
              <a:pathLst>
                <a:path w="230" h="322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1"/>
                  </a:lnTo>
                  <a:lnTo>
                    <a:pt x="0" y="321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48" name="Google Shape;848;p28"/>
            <p:cNvSpPr/>
            <p:nvPr/>
          </p:nvSpPr>
          <p:spPr>
            <a:xfrm rot="-5399976">
              <a:off x="4799818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49" name="Google Shape;849;p28"/>
            <p:cNvSpPr/>
            <p:nvPr/>
          </p:nvSpPr>
          <p:spPr>
            <a:xfrm rot="-5399976">
              <a:off x="4620431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50" name="Google Shape;850;p28"/>
            <p:cNvSpPr/>
            <p:nvPr/>
          </p:nvSpPr>
          <p:spPr>
            <a:xfrm rot="-5399976">
              <a:off x="4441043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51" name="Google Shape;851;p28"/>
            <p:cNvSpPr/>
            <p:nvPr/>
          </p:nvSpPr>
          <p:spPr>
            <a:xfrm rot="-5399976">
              <a:off x="4261656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52" name="Google Shape;852;p28"/>
            <p:cNvSpPr/>
            <p:nvPr/>
          </p:nvSpPr>
          <p:spPr>
            <a:xfrm rot="-5399976">
              <a:off x="4082268" y="734432"/>
              <a:ext cx="82549" cy="115887"/>
            </a:xfrm>
            <a:custGeom>
              <a:avLst/>
              <a:gdLst/>
              <a:ahLst/>
              <a:cxnLst/>
              <a:rect l="l" t="t" r="r" b="b"/>
              <a:pathLst>
                <a:path w="230" h="322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1"/>
                  </a:lnTo>
                  <a:lnTo>
                    <a:pt x="0" y="321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853" name="Google Shape;853;p28"/>
          <p:cNvGrpSpPr/>
          <p:nvPr/>
        </p:nvGrpSpPr>
        <p:grpSpPr>
          <a:xfrm>
            <a:off x="4327200" y="4426152"/>
            <a:ext cx="413601" cy="355696"/>
            <a:chOff x="6836400" y="2393902"/>
            <a:chExt cx="413601" cy="355696"/>
          </a:xfrm>
        </p:grpSpPr>
        <p:sp>
          <p:nvSpPr>
            <p:cNvPr id="854" name="Google Shape;854;p28"/>
            <p:cNvSpPr/>
            <p:nvPr/>
          </p:nvSpPr>
          <p:spPr>
            <a:xfrm rot="5399991">
              <a:off x="67888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55" name="Google Shape;855;p28"/>
            <p:cNvSpPr/>
            <p:nvPr/>
          </p:nvSpPr>
          <p:spPr>
            <a:xfrm rot="5399991">
              <a:off x="69418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7" name="Google Shape;857;p29"/>
          <p:cNvGrpSpPr/>
          <p:nvPr/>
        </p:nvGrpSpPr>
        <p:grpSpPr>
          <a:xfrm rot="10800000">
            <a:off x="-729421" y="2359826"/>
            <a:ext cx="1434061" cy="607307"/>
            <a:chOff x="-377161" y="1480452"/>
            <a:chExt cx="1290088" cy="546336"/>
          </a:xfrm>
        </p:grpSpPr>
        <p:sp>
          <p:nvSpPr>
            <p:cNvPr id="858" name="Google Shape;858;p29"/>
            <p:cNvSpPr/>
            <p:nvPr/>
          </p:nvSpPr>
          <p:spPr>
            <a:xfrm>
              <a:off x="-340026" y="1514033"/>
              <a:ext cx="1219396" cy="480996"/>
            </a:xfrm>
            <a:custGeom>
              <a:avLst/>
              <a:gdLst/>
              <a:ahLst/>
              <a:cxnLst/>
              <a:rect l="l" t="t" r="r" b="b"/>
              <a:pathLst>
                <a:path w="2720" h="1073" extrusionOk="0">
                  <a:moveTo>
                    <a:pt x="1664" y="1073"/>
                  </a:moveTo>
                  <a:lnTo>
                    <a:pt x="0" y="1073"/>
                  </a:lnTo>
                  <a:lnTo>
                    <a:pt x="0" y="1049"/>
                  </a:lnTo>
                  <a:lnTo>
                    <a:pt x="1654" y="1049"/>
                  </a:lnTo>
                  <a:lnTo>
                    <a:pt x="2703" y="0"/>
                  </a:lnTo>
                  <a:lnTo>
                    <a:pt x="2720" y="17"/>
                  </a:lnTo>
                  <a:lnTo>
                    <a:pt x="1664" y="10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59" name="Google Shape;859;p29"/>
            <p:cNvSpPr/>
            <p:nvPr/>
          </p:nvSpPr>
          <p:spPr>
            <a:xfrm>
              <a:off x="-377161" y="1952062"/>
              <a:ext cx="74725" cy="747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1" y="61"/>
                  </a:moveTo>
                  <a:cubicBezTo>
                    <a:pt x="121" y="27"/>
                    <a:pt x="94" y="0"/>
                    <a:pt x="60" y="0"/>
                  </a:cubicBezTo>
                  <a:cubicBezTo>
                    <a:pt x="27" y="0"/>
                    <a:pt x="0" y="27"/>
                    <a:pt x="0" y="61"/>
                  </a:cubicBezTo>
                  <a:cubicBezTo>
                    <a:pt x="0" y="94"/>
                    <a:pt x="27" y="121"/>
                    <a:pt x="60" y="121"/>
                  </a:cubicBezTo>
                  <a:cubicBezTo>
                    <a:pt x="94" y="121"/>
                    <a:pt x="121" y="94"/>
                    <a:pt x="121" y="6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60" name="Google Shape;860;p29"/>
            <p:cNvSpPr/>
            <p:nvPr/>
          </p:nvSpPr>
          <p:spPr>
            <a:xfrm>
              <a:off x="838201" y="1480452"/>
              <a:ext cx="74725" cy="74760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1" y="60"/>
                  </a:moveTo>
                  <a:cubicBezTo>
                    <a:pt x="121" y="27"/>
                    <a:pt x="94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0" y="121"/>
                  </a:cubicBezTo>
                  <a:cubicBezTo>
                    <a:pt x="94" y="121"/>
                    <a:pt x="121" y="94"/>
                    <a:pt x="121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861" name="Google Shape;861;p29"/>
          <p:cNvGrpSpPr/>
          <p:nvPr/>
        </p:nvGrpSpPr>
        <p:grpSpPr>
          <a:xfrm flipH="1">
            <a:off x="704637" y="277549"/>
            <a:ext cx="1012826" cy="82551"/>
            <a:chOff x="4065599" y="751099"/>
            <a:chExt cx="1012826" cy="82551"/>
          </a:xfrm>
        </p:grpSpPr>
        <p:sp>
          <p:nvSpPr>
            <p:cNvPr id="862" name="Google Shape;862;p29"/>
            <p:cNvSpPr/>
            <p:nvPr/>
          </p:nvSpPr>
          <p:spPr>
            <a:xfrm rot="-5399976">
              <a:off x="4979206" y="734432"/>
              <a:ext cx="82549" cy="115887"/>
            </a:xfrm>
            <a:custGeom>
              <a:avLst/>
              <a:gdLst/>
              <a:ahLst/>
              <a:cxnLst/>
              <a:rect l="l" t="t" r="r" b="b"/>
              <a:pathLst>
                <a:path w="230" h="322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1"/>
                  </a:lnTo>
                  <a:lnTo>
                    <a:pt x="0" y="321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63" name="Google Shape;863;p29"/>
            <p:cNvSpPr/>
            <p:nvPr/>
          </p:nvSpPr>
          <p:spPr>
            <a:xfrm rot="-5399976">
              <a:off x="4799818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64" name="Google Shape;864;p29"/>
            <p:cNvSpPr/>
            <p:nvPr/>
          </p:nvSpPr>
          <p:spPr>
            <a:xfrm rot="-5399976">
              <a:off x="4620431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65" name="Google Shape;865;p29"/>
            <p:cNvSpPr/>
            <p:nvPr/>
          </p:nvSpPr>
          <p:spPr>
            <a:xfrm rot="-5399976">
              <a:off x="4441043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66" name="Google Shape;866;p29"/>
            <p:cNvSpPr/>
            <p:nvPr/>
          </p:nvSpPr>
          <p:spPr>
            <a:xfrm rot="-5399976">
              <a:off x="4261656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67" name="Google Shape;867;p29"/>
            <p:cNvSpPr/>
            <p:nvPr/>
          </p:nvSpPr>
          <p:spPr>
            <a:xfrm rot="-5399976">
              <a:off x="4082268" y="734432"/>
              <a:ext cx="82549" cy="115887"/>
            </a:xfrm>
            <a:custGeom>
              <a:avLst/>
              <a:gdLst/>
              <a:ahLst/>
              <a:cxnLst/>
              <a:rect l="l" t="t" r="r" b="b"/>
              <a:pathLst>
                <a:path w="230" h="322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1"/>
                  </a:lnTo>
                  <a:lnTo>
                    <a:pt x="0" y="321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868" name="Google Shape;868;p29"/>
          <p:cNvGrpSpPr/>
          <p:nvPr/>
        </p:nvGrpSpPr>
        <p:grpSpPr>
          <a:xfrm flipH="1">
            <a:off x="-879364" y="4595375"/>
            <a:ext cx="1754375" cy="176025"/>
            <a:chOff x="8260400" y="4595375"/>
            <a:chExt cx="1754375" cy="176025"/>
          </a:xfrm>
        </p:grpSpPr>
        <p:cxnSp>
          <p:nvCxnSpPr>
            <p:cNvPr id="869" name="Google Shape;869;p29"/>
            <p:cNvCxnSpPr/>
            <p:nvPr/>
          </p:nvCxnSpPr>
          <p:spPr>
            <a:xfrm>
              <a:off x="8260400" y="4595375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70" name="Google Shape;870;p29"/>
            <p:cNvCxnSpPr/>
            <p:nvPr/>
          </p:nvCxnSpPr>
          <p:spPr>
            <a:xfrm>
              <a:off x="8430775" y="4771400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71" name="Google Shape;871;p29"/>
          <p:cNvGrpSpPr/>
          <p:nvPr/>
        </p:nvGrpSpPr>
        <p:grpSpPr>
          <a:xfrm flipH="1">
            <a:off x="8422186" y="360100"/>
            <a:ext cx="1754375" cy="176025"/>
            <a:chOff x="-1041150" y="360100"/>
            <a:chExt cx="1754375" cy="176025"/>
          </a:xfrm>
        </p:grpSpPr>
        <p:cxnSp>
          <p:nvCxnSpPr>
            <p:cNvPr id="872" name="Google Shape;872;p29"/>
            <p:cNvCxnSpPr/>
            <p:nvPr/>
          </p:nvCxnSpPr>
          <p:spPr>
            <a:xfrm>
              <a:off x="-1041150" y="360100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73" name="Google Shape;873;p29"/>
            <p:cNvCxnSpPr/>
            <p:nvPr/>
          </p:nvCxnSpPr>
          <p:spPr>
            <a:xfrm>
              <a:off x="-870775" y="536125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74" name="Google Shape;874;p29"/>
          <p:cNvGrpSpPr/>
          <p:nvPr/>
        </p:nvGrpSpPr>
        <p:grpSpPr>
          <a:xfrm flipH="1">
            <a:off x="7897757" y="4082310"/>
            <a:ext cx="1667405" cy="747160"/>
            <a:chOff x="5080152" y="4756299"/>
            <a:chExt cx="1667405" cy="747160"/>
          </a:xfrm>
        </p:grpSpPr>
        <p:grpSp>
          <p:nvGrpSpPr>
            <p:cNvPr id="875" name="Google Shape;875;p29"/>
            <p:cNvGrpSpPr/>
            <p:nvPr/>
          </p:nvGrpSpPr>
          <p:grpSpPr>
            <a:xfrm flipH="1">
              <a:off x="5182002" y="4756299"/>
              <a:ext cx="1565555" cy="569110"/>
              <a:chOff x="371227" y="1223833"/>
              <a:chExt cx="1565555" cy="569110"/>
            </a:xfrm>
          </p:grpSpPr>
          <p:sp>
            <p:nvSpPr>
              <p:cNvPr id="876" name="Google Shape;876;p29"/>
              <p:cNvSpPr/>
              <p:nvPr/>
            </p:nvSpPr>
            <p:spPr>
              <a:xfrm>
                <a:off x="409075" y="1258564"/>
                <a:ext cx="1484928" cy="499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928" extrusionOk="0">
                    <a:moveTo>
                      <a:pt x="17" y="928"/>
                    </a:moveTo>
                    <a:lnTo>
                      <a:pt x="0" y="911"/>
                    </a:lnTo>
                    <a:lnTo>
                      <a:pt x="912" y="0"/>
                    </a:lnTo>
                    <a:lnTo>
                      <a:pt x="2761" y="0"/>
                    </a:lnTo>
                    <a:lnTo>
                      <a:pt x="2761" y="24"/>
                    </a:lnTo>
                    <a:lnTo>
                      <a:pt x="922" y="24"/>
                    </a:lnTo>
                    <a:lnTo>
                      <a:pt x="17" y="92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77" name="Google Shape;877;p29"/>
              <p:cNvSpPr/>
              <p:nvPr/>
            </p:nvSpPr>
            <p:spPr>
              <a:xfrm>
                <a:off x="371227" y="1709840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78" name="Google Shape;878;p29"/>
              <p:cNvSpPr/>
              <p:nvPr/>
            </p:nvSpPr>
            <p:spPr>
              <a:xfrm>
                <a:off x="1853718" y="1223833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879" name="Google Shape;879;p29"/>
            <p:cNvGrpSpPr/>
            <p:nvPr/>
          </p:nvGrpSpPr>
          <p:grpSpPr>
            <a:xfrm flipH="1">
              <a:off x="5080152" y="4934349"/>
              <a:ext cx="1565555" cy="569110"/>
              <a:chOff x="371227" y="1223833"/>
              <a:chExt cx="1565555" cy="569110"/>
            </a:xfrm>
          </p:grpSpPr>
          <p:sp>
            <p:nvSpPr>
              <p:cNvPr id="880" name="Google Shape;880;p29"/>
              <p:cNvSpPr/>
              <p:nvPr/>
            </p:nvSpPr>
            <p:spPr>
              <a:xfrm>
                <a:off x="409075" y="1258564"/>
                <a:ext cx="1484928" cy="499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928" extrusionOk="0">
                    <a:moveTo>
                      <a:pt x="17" y="928"/>
                    </a:moveTo>
                    <a:lnTo>
                      <a:pt x="0" y="911"/>
                    </a:lnTo>
                    <a:lnTo>
                      <a:pt x="912" y="0"/>
                    </a:lnTo>
                    <a:lnTo>
                      <a:pt x="2761" y="0"/>
                    </a:lnTo>
                    <a:lnTo>
                      <a:pt x="2761" y="24"/>
                    </a:lnTo>
                    <a:lnTo>
                      <a:pt x="922" y="24"/>
                    </a:lnTo>
                    <a:lnTo>
                      <a:pt x="17" y="92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81" name="Google Shape;881;p29"/>
              <p:cNvSpPr/>
              <p:nvPr/>
            </p:nvSpPr>
            <p:spPr>
              <a:xfrm>
                <a:off x="371227" y="1709840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82" name="Google Shape;882;p29"/>
              <p:cNvSpPr/>
              <p:nvPr/>
            </p:nvSpPr>
            <p:spPr>
              <a:xfrm>
                <a:off x="1853718" y="1223833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3"/>
          <p:cNvGrpSpPr/>
          <p:nvPr/>
        </p:nvGrpSpPr>
        <p:grpSpPr>
          <a:xfrm>
            <a:off x="4209877" y="4845812"/>
            <a:ext cx="1565555" cy="569110"/>
            <a:chOff x="371227" y="1223833"/>
            <a:chExt cx="1565555" cy="569110"/>
          </a:xfrm>
        </p:grpSpPr>
        <p:sp>
          <p:nvSpPr>
            <p:cNvPr id="63" name="Google Shape;63;p3"/>
            <p:cNvSpPr/>
            <p:nvPr/>
          </p:nvSpPr>
          <p:spPr>
            <a:xfrm>
              <a:off x="409075" y="1258564"/>
              <a:ext cx="1484928" cy="499120"/>
            </a:xfrm>
            <a:custGeom>
              <a:avLst/>
              <a:gdLst/>
              <a:ahLst/>
              <a:cxnLst/>
              <a:rect l="l" t="t" r="r" b="b"/>
              <a:pathLst>
                <a:path w="2761" h="928" extrusionOk="0">
                  <a:moveTo>
                    <a:pt x="17" y="928"/>
                  </a:moveTo>
                  <a:lnTo>
                    <a:pt x="0" y="911"/>
                  </a:lnTo>
                  <a:lnTo>
                    <a:pt x="912" y="0"/>
                  </a:lnTo>
                  <a:lnTo>
                    <a:pt x="2761" y="0"/>
                  </a:lnTo>
                  <a:lnTo>
                    <a:pt x="2761" y="24"/>
                  </a:lnTo>
                  <a:lnTo>
                    <a:pt x="922" y="24"/>
                  </a:lnTo>
                  <a:lnTo>
                    <a:pt x="17" y="92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371227" y="1709840"/>
              <a:ext cx="83064" cy="83102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1" y="60"/>
                  </a:moveTo>
                  <a:cubicBezTo>
                    <a:pt x="121" y="27"/>
                    <a:pt x="94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0" y="121"/>
                  </a:cubicBezTo>
                  <a:cubicBezTo>
                    <a:pt x="94" y="121"/>
                    <a:pt x="121" y="94"/>
                    <a:pt x="121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1853718" y="1223833"/>
              <a:ext cx="83064" cy="83102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1" y="60"/>
                  </a:moveTo>
                  <a:cubicBezTo>
                    <a:pt x="121" y="27"/>
                    <a:pt x="94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0" y="121"/>
                  </a:cubicBezTo>
                  <a:cubicBezTo>
                    <a:pt x="94" y="121"/>
                    <a:pt x="121" y="94"/>
                    <a:pt x="121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66" name="Google Shape;66;p3"/>
          <p:cNvGrpSpPr/>
          <p:nvPr/>
        </p:nvGrpSpPr>
        <p:grpSpPr>
          <a:xfrm rot="10800000" flipH="1">
            <a:off x="5210240" y="-171947"/>
            <a:ext cx="1667405" cy="747160"/>
            <a:chOff x="5080152" y="4756299"/>
            <a:chExt cx="1667405" cy="747160"/>
          </a:xfrm>
        </p:grpSpPr>
        <p:grpSp>
          <p:nvGrpSpPr>
            <p:cNvPr id="67" name="Google Shape;67;p3"/>
            <p:cNvGrpSpPr/>
            <p:nvPr/>
          </p:nvGrpSpPr>
          <p:grpSpPr>
            <a:xfrm flipH="1">
              <a:off x="5182002" y="4756299"/>
              <a:ext cx="1565555" cy="569110"/>
              <a:chOff x="371227" y="1223833"/>
              <a:chExt cx="1565555" cy="56911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409075" y="1258564"/>
                <a:ext cx="1484928" cy="499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928" extrusionOk="0">
                    <a:moveTo>
                      <a:pt x="17" y="928"/>
                    </a:moveTo>
                    <a:lnTo>
                      <a:pt x="0" y="911"/>
                    </a:lnTo>
                    <a:lnTo>
                      <a:pt x="912" y="0"/>
                    </a:lnTo>
                    <a:lnTo>
                      <a:pt x="2761" y="0"/>
                    </a:lnTo>
                    <a:lnTo>
                      <a:pt x="2761" y="24"/>
                    </a:lnTo>
                    <a:lnTo>
                      <a:pt x="922" y="24"/>
                    </a:lnTo>
                    <a:lnTo>
                      <a:pt x="17" y="92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371227" y="1709840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1853718" y="1223833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 flipH="1">
              <a:off x="5080152" y="4934349"/>
              <a:ext cx="1565555" cy="569110"/>
              <a:chOff x="371227" y="1223833"/>
              <a:chExt cx="1565555" cy="56911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409075" y="1258564"/>
                <a:ext cx="1484928" cy="499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928" extrusionOk="0">
                    <a:moveTo>
                      <a:pt x="17" y="928"/>
                    </a:moveTo>
                    <a:lnTo>
                      <a:pt x="0" y="911"/>
                    </a:lnTo>
                    <a:lnTo>
                      <a:pt x="912" y="0"/>
                    </a:lnTo>
                    <a:lnTo>
                      <a:pt x="2761" y="0"/>
                    </a:lnTo>
                    <a:lnTo>
                      <a:pt x="2761" y="24"/>
                    </a:lnTo>
                    <a:lnTo>
                      <a:pt x="922" y="24"/>
                    </a:lnTo>
                    <a:lnTo>
                      <a:pt x="17" y="92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371227" y="1709840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1853718" y="1223833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grpSp>
        <p:nvGrpSpPr>
          <p:cNvPr id="75" name="Google Shape;75;p3"/>
          <p:cNvGrpSpPr/>
          <p:nvPr/>
        </p:nvGrpSpPr>
        <p:grpSpPr>
          <a:xfrm>
            <a:off x="-1269750" y="4557263"/>
            <a:ext cx="1754375" cy="176025"/>
            <a:chOff x="-1269750" y="4557263"/>
            <a:chExt cx="1754375" cy="176025"/>
          </a:xfrm>
        </p:grpSpPr>
        <p:cxnSp>
          <p:nvCxnSpPr>
            <p:cNvPr id="76" name="Google Shape;76;p3"/>
            <p:cNvCxnSpPr/>
            <p:nvPr/>
          </p:nvCxnSpPr>
          <p:spPr>
            <a:xfrm>
              <a:off x="-1269750" y="4557263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" name="Google Shape;77;p3"/>
            <p:cNvCxnSpPr/>
            <p:nvPr/>
          </p:nvCxnSpPr>
          <p:spPr>
            <a:xfrm>
              <a:off x="-1099375" y="4733288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8" name="Google Shape;78;p3"/>
          <p:cNvGrpSpPr/>
          <p:nvPr/>
        </p:nvGrpSpPr>
        <p:grpSpPr>
          <a:xfrm>
            <a:off x="7417949" y="4603999"/>
            <a:ext cx="1012826" cy="82551"/>
            <a:chOff x="4065599" y="751099"/>
            <a:chExt cx="1012826" cy="82551"/>
          </a:xfrm>
        </p:grpSpPr>
        <p:sp>
          <p:nvSpPr>
            <p:cNvPr id="79" name="Google Shape;79;p3"/>
            <p:cNvSpPr/>
            <p:nvPr/>
          </p:nvSpPr>
          <p:spPr>
            <a:xfrm rot="-5399976">
              <a:off x="4979206" y="734432"/>
              <a:ext cx="82549" cy="115887"/>
            </a:xfrm>
            <a:custGeom>
              <a:avLst/>
              <a:gdLst/>
              <a:ahLst/>
              <a:cxnLst/>
              <a:rect l="l" t="t" r="r" b="b"/>
              <a:pathLst>
                <a:path w="230" h="322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1"/>
                  </a:lnTo>
                  <a:lnTo>
                    <a:pt x="0" y="321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0" name="Google Shape;80;p3"/>
            <p:cNvSpPr/>
            <p:nvPr/>
          </p:nvSpPr>
          <p:spPr>
            <a:xfrm rot="-5399976">
              <a:off x="4799818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 rot="-5399976">
              <a:off x="4620431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 rot="-5399976">
              <a:off x="4441043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3" name="Google Shape;83;p3"/>
            <p:cNvSpPr/>
            <p:nvPr/>
          </p:nvSpPr>
          <p:spPr>
            <a:xfrm rot="-5399976">
              <a:off x="4261656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4" name="Google Shape;84;p3"/>
            <p:cNvSpPr/>
            <p:nvPr/>
          </p:nvSpPr>
          <p:spPr>
            <a:xfrm rot="-5399976">
              <a:off x="4082268" y="734432"/>
              <a:ext cx="82549" cy="115887"/>
            </a:xfrm>
            <a:custGeom>
              <a:avLst/>
              <a:gdLst/>
              <a:ahLst/>
              <a:cxnLst/>
              <a:rect l="l" t="t" r="r" b="b"/>
              <a:pathLst>
                <a:path w="230" h="322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1"/>
                  </a:lnTo>
                  <a:lnTo>
                    <a:pt x="0" y="321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85" name="Google Shape;85;p3"/>
          <p:cNvGrpSpPr/>
          <p:nvPr/>
        </p:nvGrpSpPr>
        <p:grpSpPr>
          <a:xfrm>
            <a:off x="713224" y="277549"/>
            <a:ext cx="1012826" cy="82551"/>
            <a:chOff x="4065599" y="751099"/>
            <a:chExt cx="1012826" cy="82551"/>
          </a:xfrm>
        </p:grpSpPr>
        <p:sp>
          <p:nvSpPr>
            <p:cNvPr id="86" name="Google Shape;86;p3"/>
            <p:cNvSpPr/>
            <p:nvPr/>
          </p:nvSpPr>
          <p:spPr>
            <a:xfrm rot="-5399976">
              <a:off x="4979206" y="734432"/>
              <a:ext cx="82549" cy="115887"/>
            </a:xfrm>
            <a:custGeom>
              <a:avLst/>
              <a:gdLst/>
              <a:ahLst/>
              <a:cxnLst/>
              <a:rect l="l" t="t" r="r" b="b"/>
              <a:pathLst>
                <a:path w="230" h="322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1"/>
                  </a:lnTo>
                  <a:lnTo>
                    <a:pt x="0" y="321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399976">
              <a:off x="4799818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399976">
              <a:off x="4620431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9" name="Google Shape;89;p3"/>
            <p:cNvSpPr/>
            <p:nvPr/>
          </p:nvSpPr>
          <p:spPr>
            <a:xfrm rot="-5399976">
              <a:off x="4441043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0" name="Google Shape;90;p3"/>
            <p:cNvSpPr/>
            <p:nvPr/>
          </p:nvSpPr>
          <p:spPr>
            <a:xfrm rot="-5399976">
              <a:off x="4261656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399976">
              <a:off x="4082268" y="734432"/>
              <a:ext cx="82549" cy="115887"/>
            </a:xfrm>
            <a:custGeom>
              <a:avLst/>
              <a:gdLst/>
              <a:ahLst/>
              <a:cxnLst/>
              <a:rect l="l" t="t" r="r" b="b"/>
              <a:pathLst>
                <a:path w="230" h="322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1"/>
                  </a:lnTo>
                  <a:lnTo>
                    <a:pt x="0" y="321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92" name="Google Shape;92;p3"/>
          <p:cNvGrpSpPr/>
          <p:nvPr/>
        </p:nvGrpSpPr>
        <p:grpSpPr>
          <a:xfrm>
            <a:off x="8260400" y="1145775"/>
            <a:ext cx="1754375" cy="176025"/>
            <a:chOff x="8260400" y="1145775"/>
            <a:chExt cx="1754375" cy="176025"/>
          </a:xfrm>
        </p:grpSpPr>
        <p:cxnSp>
          <p:nvCxnSpPr>
            <p:cNvPr id="93" name="Google Shape;93;p3"/>
            <p:cNvCxnSpPr/>
            <p:nvPr/>
          </p:nvCxnSpPr>
          <p:spPr>
            <a:xfrm>
              <a:off x="8260400" y="1321800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" name="Google Shape;94;p3"/>
            <p:cNvCxnSpPr/>
            <p:nvPr/>
          </p:nvCxnSpPr>
          <p:spPr>
            <a:xfrm>
              <a:off x="8430775" y="1145775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5" name="Google Shape;95;p3"/>
          <p:cNvSpPr txBox="1">
            <a:spLocks noGrp="1"/>
          </p:cNvSpPr>
          <p:nvPr>
            <p:ph type="title"/>
          </p:nvPr>
        </p:nvSpPr>
        <p:spPr>
          <a:xfrm>
            <a:off x="4653625" y="2775850"/>
            <a:ext cx="35775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6" name="Google Shape;96;p3"/>
          <p:cNvSpPr txBox="1">
            <a:spLocks noGrp="1"/>
          </p:cNvSpPr>
          <p:nvPr>
            <p:ph type="title" idx="2" hasCustomPrompt="1"/>
          </p:nvPr>
        </p:nvSpPr>
        <p:spPr>
          <a:xfrm>
            <a:off x="4653625" y="1525850"/>
            <a:ext cx="12357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" name="Google Shape;97;p3"/>
          <p:cNvSpPr>
            <a:spLocks noGrp="1"/>
          </p:cNvSpPr>
          <p:nvPr>
            <p:ph type="pic" idx="3"/>
          </p:nvPr>
        </p:nvSpPr>
        <p:spPr>
          <a:xfrm>
            <a:off x="713225" y="539500"/>
            <a:ext cx="3293400" cy="40644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5"/>
          <p:cNvGrpSpPr/>
          <p:nvPr/>
        </p:nvGrpSpPr>
        <p:grpSpPr>
          <a:xfrm rot="10800000" flipH="1">
            <a:off x="7530539" y="493592"/>
            <a:ext cx="2414411" cy="791930"/>
            <a:chOff x="-607079" y="493592"/>
            <a:chExt cx="2414411" cy="791930"/>
          </a:xfrm>
        </p:grpSpPr>
        <p:grpSp>
          <p:nvGrpSpPr>
            <p:cNvPr id="129" name="Google Shape;129;p5"/>
            <p:cNvGrpSpPr/>
            <p:nvPr/>
          </p:nvGrpSpPr>
          <p:grpSpPr>
            <a:xfrm>
              <a:off x="241777" y="493592"/>
              <a:ext cx="1565555" cy="569110"/>
              <a:chOff x="371227" y="1223833"/>
              <a:chExt cx="1565555" cy="569110"/>
            </a:xfrm>
          </p:grpSpPr>
          <p:sp>
            <p:nvSpPr>
              <p:cNvPr id="130" name="Google Shape;130;p5"/>
              <p:cNvSpPr/>
              <p:nvPr/>
            </p:nvSpPr>
            <p:spPr>
              <a:xfrm>
                <a:off x="409075" y="1258564"/>
                <a:ext cx="1484928" cy="499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928" extrusionOk="0">
                    <a:moveTo>
                      <a:pt x="17" y="928"/>
                    </a:moveTo>
                    <a:lnTo>
                      <a:pt x="0" y="911"/>
                    </a:lnTo>
                    <a:lnTo>
                      <a:pt x="912" y="0"/>
                    </a:lnTo>
                    <a:lnTo>
                      <a:pt x="2761" y="0"/>
                    </a:lnTo>
                    <a:lnTo>
                      <a:pt x="2761" y="24"/>
                    </a:lnTo>
                    <a:lnTo>
                      <a:pt x="922" y="24"/>
                    </a:lnTo>
                    <a:lnTo>
                      <a:pt x="17" y="92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31" name="Google Shape;131;p5"/>
              <p:cNvSpPr/>
              <p:nvPr/>
            </p:nvSpPr>
            <p:spPr>
              <a:xfrm>
                <a:off x="371227" y="1709840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32" name="Google Shape;132;p5"/>
              <p:cNvSpPr/>
              <p:nvPr/>
            </p:nvSpPr>
            <p:spPr>
              <a:xfrm>
                <a:off x="1853718" y="1223833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133" name="Google Shape;133;p5"/>
            <p:cNvGrpSpPr/>
            <p:nvPr/>
          </p:nvGrpSpPr>
          <p:grpSpPr>
            <a:xfrm>
              <a:off x="-607079" y="678215"/>
              <a:ext cx="1434061" cy="607307"/>
              <a:chOff x="-377161" y="1480452"/>
              <a:chExt cx="1290088" cy="546336"/>
            </a:xfrm>
          </p:grpSpPr>
          <p:sp>
            <p:nvSpPr>
              <p:cNvPr id="134" name="Google Shape;134;p5"/>
              <p:cNvSpPr/>
              <p:nvPr/>
            </p:nvSpPr>
            <p:spPr>
              <a:xfrm>
                <a:off x="-340026" y="1514033"/>
                <a:ext cx="1219396" cy="480996"/>
              </a:xfrm>
              <a:custGeom>
                <a:avLst/>
                <a:gdLst/>
                <a:ahLst/>
                <a:cxnLst/>
                <a:rect l="l" t="t" r="r" b="b"/>
                <a:pathLst>
                  <a:path w="2720" h="1073" extrusionOk="0">
                    <a:moveTo>
                      <a:pt x="1664" y="1073"/>
                    </a:moveTo>
                    <a:lnTo>
                      <a:pt x="0" y="1073"/>
                    </a:lnTo>
                    <a:lnTo>
                      <a:pt x="0" y="1049"/>
                    </a:lnTo>
                    <a:lnTo>
                      <a:pt x="1654" y="1049"/>
                    </a:lnTo>
                    <a:lnTo>
                      <a:pt x="2703" y="0"/>
                    </a:lnTo>
                    <a:lnTo>
                      <a:pt x="2720" y="17"/>
                    </a:lnTo>
                    <a:lnTo>
                      <a:pt x="1664" y="10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35" name="Google Shape;135;p5"/>
              <p:cNvSpPr/>
              <p:nvPr/>
            </p:nvSpPr>
            <p:spPr>
              <a:xfrm>
                <a:off x="-377161" y="1952062"/>
                <a:ext cx="7472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1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1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36" name="Google Shape;136;p5"/>
              <p:cNvSpPr/>
              <p:nvPr/>
            </p:nvSpPr>
            <p:spPr>
              <a:xfrm>
                <a:off x="838201" y="1480452"/>
                <a:ext cx="74725" cy="7476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grpSp>
        <p:nvGrpSpPr>
          <p:cNvPr id="137" name="Google Shape;137;p5"/>
          <p:cNvGrpSpPr/>
          <p:nvPr/>
        </p:nvGrpSpPr>
        <p:grpSpPr>
          <a:xfrm>
            <a:off x="8231125" y="4199825"/>
            <a:ext cx="1754375" cy="176025"/>
            <a:chOff x="8260400" y="539500"/>
            <a:chExt cx="1754375" cy="176025"/>
          </a:xfrm>
        </p:grpSpPr>
        <p:cxnSp>
          <p:nvCxnSpPr>
            <p:cNvPr id="138" name="Google Shape;138;p5"/>
            <p:cNvCxnSpPr/>
            <p:nvPr/>
          </p:nvCxnSpPr>
          <p:spPr>
            <a:xfrm>
              <a:off x="8260400" y="539500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" name="Google Shape;139;p5"/>
            <p:cNvCxnSpPr/>
            <p:nvPr/>
          </p:nvCxnSpPr>
          <p:spPr>
            <a:xfrm>
              <a:off x="8430775" y="715525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40" name="Google Shape;140;p5"/>
          <p:cNvGrpSpPr/>
          <p:nvPr/>
        </p:nvGrpSpPr>
        <p:grpSpPr>
          <a:xfrm rot="10800000" flipH="1">
            <a:off x="-754485" y="3894382"/>
            <a:ext cx="1667405" cy="747160"/>
            <a:chOff x="5080152" y="4756299"/>
            <a:chExt cx="1667405" cy="747160"/>
          </a:xfrm>
        </p:grpSpPr>
        <p:grpSp>
          <p:nvGrpSpPr>
            <p:cNvPr id="141" name="Google Shape;141;p5"/>
            <p:cNvGrpSpPr/>
            <p:nvPr/>
          </p:nvGrpSpPr>
          <p:grpSpPr>
            <a:xfrm flipH="1">
              <a:off x="5182002" y="4756299"/>
              <a:ext cx="1565555" cy="569110"/>
              <a:chOff x="371227" y="1223833"/>
              <a:chExt cx="1565555" cy="569110"/>
            </a:xfrm>
          </p:grpSpPr>
          <p:sp>
            <p:nvSpPr>
              <p:cNvPr id="142" name="Google Shape;142;p5"/>
              <p:cNvSpPr/>
              <p:nvPr/>
            </p:nvSpPr>
            <p:spPr>
              <a:xfrm>
                <a:off x="409075" y="1258564"/>
                <a:ext cx="1484928" cy="499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928" extrusionOk="0">
                    <a:moveTo>
                      <a:pt x="17" y="928"/>
                    </a:moveTo>
                    <a:lnTo>
                      <a:pt x="0" y="911"/>
                    </a:lnTo>
                    <a:lnTo>
                      <a:pt x="912" y="0"/>
                    </a:lnTo>
                    <a:lnTo>
                      <a:pt x="2761" y="0"/>
                    </a:lnTo>
                    <a:lnTo>
                      <a:pt x="2761" y="24"/>
                    </a:lnTo>
                    <a:lnTo>
                      <a:pt x="922" y="24"/>
                    </a:lnTo>
                    <a:lnTo>
                      <a:pt x="17" y="92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371227" y="1709840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1853718" y="1223833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145" name="Google Shape;145;p5"/>
            <p:cNvGrpSpPr/>
            <p:nvPr/>
          </p:nvGrpSpPr>
          <p:grpSpPr>
            <a:xfrm flipH="1">
              <a:off x="5080152" y="4934349"/>
              <a:ext cx="1565555" cy="569110"/>
              <a:chOff x="371227" y="1223833"/>
              <a:chExt cx="1565555" cy="569110"/>
            </a:xfrm>
          </p:grpSpPr>
          <p:sp>
            <p:nvSpPr>
              <p:cNvPr id="146" name="Google Shape;146;p5"/>
              <p:cNvSpPr/>
              <p:nvPr/>
            </p:nvSpPr>
            <p:spPr>
              <a:xfrm>
                <a:off x="409075" y="1258564"/>
                <a:ext cx="1484928" cy="499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928" extrusionOk="0">
                    <a:moveTo>
                      <a:pt x="17" y="928"/>
                    </a:moveTo>
                    <a:lnTo>
                      <a:pt x="0" y="911"/>
                    </a:lnTo>
                    <a:lnTo>
                      <a:pt x="912" y="0"/>
                    </a:lnTo>
                    <a:lnTo>
                      <a:pt x="2761" y="0"/>
                    </a:lnTo>
                    <a:lnTo>
                      <a:pt x="2761" y="24"/>
                    </a:lnTo>
                    <a:lnTo>
                      <a:pt x="922" y="24"/>
                    </a:lnTo>
                    <a:lnTo>
                      <a:pt x="17" y="92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47" name="Google Shape;147;p5"/>
              <p:cNvSpPr/>
              <p:nvPr/>
            </p:nvSpPr>
            <p:spPr>
              <a:xfrm>
                <a:off x="371227" y="1709840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48" name="Google Shape;148;p5"/>
              <p:cNvSpPr/>
              <p:nvPr/>
            </p:nvSpPr>
            <p:spPr>
              <a:xfrm>
                <a:off x="1853718" y="1223833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grpSp>
        <p:nvGrpSpPr>
          <p:cNvPr id="149" name="Google Shape;149;p5"/>
          <p:cNvGrpSpPr/>
          <p:nvPr/>
        </p:nvGrpSpPr>
        <p:grpSpPr>
          <a:xfrm>
            <a:off x="-841450" y="539500"/>
            <a:ext cx="1754375" cy="176025"/>
            <a:chOff x="-1041150" y="4427975"/>
            <a:chExt cx="1754375" cy="176025"/>
          </a:xfrm>
        </p:grpSpPr>
        <p:cxnSp>
          <p:nvCxnSpPr>
            <p:cNvPr id="150" name="Google Shape;150;p5"/>
            <p:cNvCxnSpPr/>
            <p:nvPr/>
          </p:nvCxnSpPr>
          <p:spPr>
            <a:xfrm>
              <a:off x="-1041150" y="4427975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" name="Google Shape;151;p5"/>
            <p:cNvCxnSpPr/>
            <p:nvPr/>
          </p:nvCxnSpPr>
          <p:spPr>
            <a:xfrm>
              <a:off x="-870775" y="4604000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2" name="Google Shape;152;p5"/>
          <p:cNvGrpSpPr/>
          <p:nvPr/>
        </p:nvGrpSpPr>
        <p:grpSpPr>
          <a:xfrm>
            <a:off x="4065586" y="4641549"/>
            <a:ext cx="1012826" cy="82551"/>
            <a:chOff x="4065599" y="751099"/>
            <a:chExt cx="1012826" cy="82551"/>
          </a:xfrm>
        </p:grpSpPr>
        <p:sp>
          <p:nvSpPr>
            <p:cNvPr id="153" name="Google Shape;153;p5"/>
            <p:cNvSpPr/>
            <p:nvPr/>
          </p:nvSpPr>
          <p:spPr>
            <a:xfrm rot="-5399976">
              <a:off x="4979206" y="734432"/>
              <a:ext cx="82549" cy="115887"/>
            </a:xfrm>
            <a:custGeom>
              <a:avLst/>
              <a:gdLst/>
              <a:ahLst/>
              <a:cxnLst/>
              <a:rect l="l" t="t" r="r" b="b"/>
              <a:pathLst>
                <a:path w="230" h="322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1"/>
                  </a:lnTo>
                  <a:lnTo>
                    <a:pt x="0" y="321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 rot="-5399976">
              <a:off x="4799818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5" name="Google Shape;155;p5"/>
            <p:cNvSpPr/>
            <p:nvPr/>
          </p:nvSpPr>
          <p:spPr>
            <a:xfrm rot="-5399976">
              <a:off x="4620431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6" name="Google Shape;156;p5"/>
            <p:cNvSpPr/>
            <p:nvPr/>
          </p:nvSpPr>
          <p:spPr>
            <a:xfrm rot="-5399976">
              <a:off x="4441043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 rot="-5399976">
              <a:off x="4261656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 rot="-5399976">
              <a:off x="4082268" y="734432"/>
              <a:ext cx="82549" cy="115887"/>
            </a:xfrm>
            <a:custGeom>
              <a:avLst/>
              <a:gdLst/>
              <a:ahLst/>
              <a:cxnLst/>
              <a:rect l="l" t="t" r="r" b="b"/>
              <a:pathLst>
                <a:path w="230" h="322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1"/>
                  </a:lnTo>
                  <a:lnTo>
                    <a:pt x="0" y="321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59" name="Google Shape;159;p5"/>
          <p:cNvSpPr txBox="1">
            <a:spLocks noGrp="1"/>
          </p:cNvSpPr>
          <p:nvPr>
            <p:ph type="subTitle" idx="1"/>
          </p:nvPr>
        </p:nvSpPr>
        <p:spPr>
          <a:xfrm>
            <a:off x="1944900" y="3417217"/>
            <a:ext cx="5254200" cy="7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0" name="Google Shape;160;p5"/>
          <p:cNvSpPr txBox="1">
            <a:spLocks noGrp="1"/>
          </p:cNvSpPr>
          <p:nvPr>
            <p:ph type="subTitle" idx="2"/>
          </p:nvPr>
        </p:nvSpPr>
        <p:spPr>
          <a:xfrm>
            <a:off x="1944900" y="2057992"/>
            <a:ext cx="5254200" cy="7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1" name="Google Shape;161;p5"/>
          <p:cNvSpPr txBox="1">
            <a:spLocks noGrp="1"/>
          </p:cNvSpPr>
          <p:nvPr>
            <p:ph type="subTitle" idx="3"/>
          </p:nvPr>
        </p:nvSpPr>
        <p:spPr>
          <a:xfrm>
            <a:off x="1944900" y="1622992"/>
            <a:ext cx="5254200" cy="51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62" name="Google Shape;162;p5"/>
          <p:cNvSpPr txBox="1">
            <a:spLocks noGrp="1"/>
          </p:cNvSpPr>
          <p:nvPr>
            <p:ph type="subTitle" idx="4"/>
          </p:nvPr>
        </p:nvSpPr>
        <p:spPr>
          <a:xfrm>
            <a:off x="1944902" y="2982217"/>
            <a:ext cx="5254200" cy="51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63" name="Google Shape;163;p5"/>
          <p:cNvSpPr txBox="1">
            <a:spLocks noGrp="1"/>
          </p:cNvSpPr>
          <p:nvPr>
            <p:ph type="title"/>
          </p:nvPr>
        </p:nvSpPr>
        <p:spPr>
          <a:xfrm>
            <a:off x="912925" y="539500"/>
            <a:ext cx="731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" name="Google Shape;193;p7"/>
          <p:cNvGrpSpPr/>
          <p:nvPr/>
        </p:nvGrpSpPr>
        <p:grpSpPr>
          <a:xfrm>
            <a:off x="3695471" y="-292085"/>
            <a:ext cx="1434061" cy="607307"/>
            <a:chOff x="-377161" y="1480452"/>
            <a:chExt cx="1290088" cy="546336"/>
          </a:xfrm>
        </p:grpSpPr>
        <p:sp>
          <p:nvSpPr>
            <p:cNvPr id="194" name="Google Shape;194;p7"/>
            <p:cNvSpPr/>
            <p:nvPr/>
          </p:nvSpPr>
          <p:spPr>
            <a:xfrm>
              <a:off x="-340026" y="1514033"/>
              <a:ext cx="1219396" cy="480996"/>
            </a:xfrm>
            <a:custGeom>
              <a:avLst/>
              <a:gdLst/>
              <a:ahLst/>
              <a:cxnLst/>
              <a:rect l="l" t="t" r="r" b="b"/>
              <a:pathLst>
                <a:path w="2720" h="1073" extrusionOk="0">
                  <a:moveTo>
                    <a:pt x="1664" y="1073"/>
                  </a:moveTo>
                  <a:lnTo>
                    <a:pt x="0" y="1073"/>
                  </a:lnTo>
                  <a:lnTo>
                    <a:pt x="0" y="1049"/>
                  </a:lnTo>
                  <a:lnTo>
                    <a:pt x="1654" y="1049"/>
                  </a:lnTo>
                  <a:lnTo>
                    <a:pt x="2703" y="0"/>
                  </a:lnTo>
                  <a:lnTo>
                    <a:pt x="2720" y="17"/>
                  </a:lnTo>
                  <a:lnTo>
                    <a:pt x="1664" y="10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-377161" y="1952062"/>
              <a:ext cx="74725" cy="747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1" y="61"/>
                  </a:moveTo>
                  <a:cubicBezTo>
                    <a:pt x="121" y="27"/>
                    <a:pt x="94" y="0"/>
                    <a:pt x="60" y="0"/>
                  </a:cubicBezTo>
                  <a:cubicBezTo>
                    <a:pt x="27" y="0"/>
                    <a:pt x="0" y="27"/>
                    <a:pt x="0" y="61"/>
                  </a:cubicBezTo>
                  <a:cubicBezTo>
                    <a:pt x="0" y="94"/>
                    <a:pt x="27" y="121"/>
                    <a:pt x="60" y="121"/>
                  </a:cubicBezTo>
                  <a:cubicBezTo>
                    <a:pt x="94" y="121"/>
                    <a:pt x="121" y="94"/>
                    <a:pt x="121" y="6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838201" y="1480452"/>
              <a:ext cx="74725" cy="74760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1" y="60"/>
                  </a:moveTo>
                  <a:cubicBezTo>
                    <a:pt x="121" y="27"/>
                    <a:pt x="94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0" y="121"/>
                  </a:cubicBezTo>
                  <a:cubicBezTo>
                    <a:pt x="94" y="121"/>
                    <a:pt x="121" y="94"/>
                    <a:pt x="121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97" name="Google Shape;197;p7"/>
          <p:cNvGrpSpPr/>
          <p:nvPr/>
        </p:nvGrpSpPr>
        <p:grpSpPr>
          <a:xfrm rot="10800000" flipH="1">
            <a:off x="-644529" y="3843560"/>
            <a:ext cx="2414411" cy="791930"/>
            <a:chOff x="-607079" y="493592"/>
            <a:chExt cx="2414411" cy="791930"/>
          </a:xfrm>
        </p:grpSpPr>
        <p:grpSp>
          <p:nvGrpSpPr>
            <p:cNvPr id="198" name="Google Shape;198;p7"/>
            <p:cNvGrpSpPr/>
            <p:nvPr/>
          </p:nvGrpSpPr>
          <p:grpSpPr>
            <a:xfrm>
              <a:off x="241777" y="493592"/>
              <a:ext cx="1565555" cy="569110"/>
              <a:chOff x="371227" y="1223833"/>
              <a:chExt cx="1565555" cy="569110"/>
            </a:xfrm>
          </p:grpSpPr>
          <p:sp>
            <p:nvSpPr>
              <p:cNvPr id="199" name="Google Shape;199;p7"/>
              <p:cNvSpPr/>
              <p:nvPr/>
            </p:nvSpPr>
            <p:spPr>
              <a:xfrm>
                <a:off x="409075" y="1258564"/>
                <a:ext cx="1484928" cy="499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928" extrusionOk="0">
                    <a:moveTo>
                      <a:pt x="17" y="928"/>
                    </a:moveTo>
                    <a:lnTo>
                      <a:pt x="0" y="911"/>
                    </a:lnTo>
                    <a:lnTo>
                      <a:pt x="912" y="0"/>
                    </a:lnTo>
                    <a:lnTo>
                      <a:pt x="2761" y="0"/>
                    </a:lnTo>
                    <a:lnTo>
                      <a:pt x="2761" y="24"/>
                    </a:lnTo>
                    <a:lnTo>
                      <a:pt x="922" y="24"/>
                    </a:lnTo>
                    <a:lnTo>
                      <a:pt x="17" y="92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00" name="Google Shape;200;p7"/>
              <p:cNvSpPr/>
              <p:nvPr/>
            </p:nvSpPr>
            <p:spPr>
              <a:xfrm>
                <a:off x="371227" y="1709840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01" name="Google Shape;201;p7"/>
              <p:cNvSpPr/>
              <p:nvPr/>
            </p:nvSpPr>
            <p:spPr>
              <a:xfrm>
                <a:off x="1853718" y="1223833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202" name="Google Shape;202;p7"/>
            <p:cNvGrpSpPr/>
            <p:nvPr/>
          </p:nvGrpSpPr>
          <p:grpSpPr>
            <a:xfrm>
              <a:off x="-607079" y="678215"/>
              <a:ext cx="1434061" cy="607307"/>
              <a:chOff x="-377161" y="1480452"/>
              <a:chExt cx="1290088" cy="546336"/>
            </a:xfrm>
          </p:grpSpPr>
          <p:sp>
            <p:nvSpPr>
              <p:cNvPr id="203" name="Google Shape;203;p7"/>
              <p:cNvSpPr/>
              <p:nvPr/>
            </p:nvSpPr>
            <p:spPr>
              <a:xfrm>
                <a:off x="-340026" y="1514033"/>
                <a:ext cx="1219396" cy="480996"/>
              </a:xfrm>
              <a:custGeom>
                <a:avLst/>
                <a:gdLst/>
                <a:ahLst/>
                <a:cxnLst/>
                <a:rect l="l" t="t" r="r" b="b"/>
                <a:pathLst>
                  <a:path w="2720" h="1073" extrusionOk="0">
                    <a:moveTo>
                      <a:pt x="1664" y="1073"/>
                    </a:moveTo>
                    <a:lnTo>
                      <a:pt x="0" y="1073"/>
                    </a:lnTo>
                    <a:lnTo>
                      <a:pt x="0" y="1049"/>
                    </a:lnTo>
                    <a:lnTo>
                      <a:pt x="1654" y="1049"/>
                    </a:lnTo>
                    <a:lnTo>
                      <a:pt x="2703" y="0"/>
                    </a:lnTo>
                    <a:lnTo>
                      <a:pt x="2720" y="17"/>
                    </a:lnTo>
                    <a:lnTo>
                      <a:pt x="1664" y="10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04" name="Google Shape;204;p7"/>
              <p:cNvSpPr/>
              <p:nvPr/>
            </p:nvSpPr>
            <p:spPr>
              <a:xfrm>
                <a:off x="-377161" y="1952062"/>
                <a:ext cx="7472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1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1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05" name="Google Shape;205;p7"/>
              <p:cNvSpPr/>
              <p:nvPr/>
            </p:nvSpPr>
            <p:spPr>
              <a:xfrm>
                <a:off x="838201" y="1480452"/>
                <a:ext cx="74725" cy="7476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grpSp>
        <p:nvGrpSpPr>
          <p:cNvPr id="206" name="Google Shape;206;p7"/>
          <p:cNvGrpSpPr/>
          <p:nvPr/>
        </p:nvGrpSpPr>
        <p:grpSpPr>
          <a:xfrm>
            <a:off x="8720000" y="4515975"/>
            <a:ext cx="1754375" cy="176025"/>
            <a:chOff x="8720000" y="4515975"/>
            <a:chExt cx="1754375" cy="176025"/>
          </a:xfrm>
        </p:grpSpPr>
        <p:cxnSp>
          <p:nvCxnSpPr>
            <p:cNvPr id="207" name="Google Shape;207;p7"/>
            <p:cNvCxnSpPr/>
            <p:nvPr/>
          </p:nvCxnSpPr>
          <p:spPr>
            <a:xfrm>
              <a:off x="8720000" y="4515975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8" name="Google Shape;208;p7"/>
            <p:cNvCxnSpPr/>
            <p:nvPr/>
          </p:nvCxnSpPr>
          <p:spPr>
            <a:xfrm>
              <a:off x="8890375" y="4692000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09" name="Google Shape;209;p7"/>
          <p:cNvGrpSpPr/>
          <p:nvPr/>
        </p:nvGrpSpPr>
        <p:grpSpPr>
          <a:xfrm>
            <a:off x="7417949" y="277549"/>
            <a:ext cx="1012826" cy="82551"/>
            <a:chOff x="4065599" y="751099"/>
            <a:chExt cx="1012826" cy="82551"/>
          </a:xfrm>
        </p:grpSpPr>
        <p:sp>
          <p:nvSpPr>
            <p:cNvPr id="210" name="Google Shape;210;p7"/>
            <p:cNvSpPr/>
            <p:nvPr/>
          </p:nvSpPr>
          <p:spPr>
            <a:xfrm rot="-5399976">
              <a:off x="4979206" y="734432"/>
              <a:ext cx="82549" cy="115887"/>
            </a:xfrm>
            <a:custGeom>
              <a:avLst/>
              <a:gdLst/>
              <a:ahLst/>
              <a:cxnLst/>
              <a:rect l="l" t="t" r="r" b="b"/>
              <a:pathLst>
                <a:path w="230" h="322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1"/>
                  </a:lnTo>
                  <a:lnTo>
                    <a:pt x="0" y="321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11" name="Google Shape;211;p7"/>
            <p:cNvSpPr/>
            <p:nvPr/>
          </p:nvSpPr>
          <p:spPr>
            <a:xfrm rot="-5399976">
              <a:off x="4799818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12" name="Google Shape;212;p7"/>
            <p:cNvSpPr/>
            <p:nvPr/>
          </p:nvSpPr>
          <p:spPr>
            <a:xfrm rot="-5399976">
              <a:off x="4620431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13" name="Google Shape;213;p7"/>
            <p:cNvSpPr/>
            <p:nvPr/>
          </p:nvSpPr>
          <p:spPr>
            <a:xfrm rot="-5399976">
              <a:off x="4441043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14" name="Google Shape;214;p7"/>
            <p:cNvSpPr/>
            <p:nvPr/>
          </p:nvSpPr>
          <p:spPr>
            <a:xfrm rot="-5399976">
              <a:off x="4261656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15" name="Google Shape;215;p7"/>
            <p:cNvSpPr/>
            <p:nvPr/>
          </p:nvSpPr>
          <p:spPr>
            <a:xfrm rot="-5399976">
              <a:off x="4082268" y="734432"/>
              <a:ext cx="82549" cy="115887"/>
            </a:xfrm>
            <a:custGeom>
              <a:avLst/>
              <a:gdLst/>
              <a:ahLst/>
              <a:cxnLst/>
              <a:rect l="l" t="t" r="r" b="b"/>
              <a:pathLst>
                <a:path w="230" h="322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1"/>
                  </a:lnTo>
                  <a:lnTo>
                    <a:pt x="0" y="321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216" name="Google Shape;216;p7"/>
          <p:cNvGrpSpPr/>
          <p:nvPr/>
        </p:nvGrpSpPr>
        <p:grpSpPr>
          <a:xfrm>
            <a:off x="-1041150" y="360100"/>
            <a:ext cx="1754375" cy="176025"/>
            <a:chOff x="-1041150" y="360100"/>
            <a:chExt cx="1754375" cy="176025"/>
          </a:xfrm>
        </p:grpSpPr>
        <p:cxnSp>
          <p:nvCxnSpPr>
            <p:cNvPr id="217" name="Google Shape;217;p7"/>
            <p:cNvCxnSpPr/>
            <p:nvPr/>
          </p:nvCxnSpPr>
          <p:spPr>
            <a:xfrm>
              <a:off x="-1041150" y="536125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8" name="Google Shape;218;p7"/>
            <p:cNvCxnSpPr/>
            <p:nvPr/>
          </p:nvCxnSpPr>
          <p:spPr>
            <a:xfrm>
              <a:off x="-870775" y="360100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19" name="Google Shape;219;p7"/>
          <p:cNvSpPr txBox="1">
            <a:spLocks noGrp="1"/>
          </p:cNvSpPr>
          <p:nvPr>
            <p:ph type="title"/>
          </p:nvPr>
        </p:nvSpPr>
        <p:spPr>
          <a:xfrm>
            <a:off x="912925" y="1006625"/>
            <a:ext cx="394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" name="Google Shape;220;p7"/>
          <p:cNvSpPr txBox="1">
            <a:spLocks noGrp="1"/>
          </p:cNvSpPr>
          <p:nvPr>
            <p:ph type="subTitle" idx="1"/>
          </p:nvPr>
        </p:nvSpPr>
        <p:spPr>
          <a:xfrm>
            <a:off x="912925" y="1721875"/>
            <a:ext cx="3944700" cy="20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221" name="Google Shape;221;p7"/>
          <p:cNvSpPr>
            <a:spLocks noGrp="1"/>
          </p:cNvSpPr>
          <p:nvPr>
            <p:ph type="pic" idx="2"/>
          </p:nvPr>
        </p:nvSpPr>
        <p:spPr>
          <a:xfrm>
            <a:off x="5346400" y="539500"/>
            <a:ext cx="3084300" cy="40644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6" name="Google Shape;2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bg>
      <p:bgPr>
        <a:solidFill>
          <a:srgbClr val="FFFFFF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oogle Shape;284;p13"/>
          <p:cNvGrpSpPr/>
          <p:nvPr/>
        </p:nvGrpSpPr>
        <p:grpSpPr>
          <a:xfrm rot="-2700000" flipH="1">
            <a:off x="-1044728" y="2454864"/>
            <a:ext cx="1565540" cy="569105"/>
            <a:chOff x="371227" y="1223833"/>
            <a:chExt cx="1565555" cy="569110"/>
          </a:xfrm>
        </p:grpSpPr>
        <p:sp>
          <p:nvSpPr>
            <p:cNvPr id="285" name="Google Shape;285;p13"/>
            <p:cNvSpPr/>
            <p:nvPr/>
          </p:nvSpPr>
          <p:spPr>
            <a:xfrm>
              <a:off x="409075" y="1258564"/>
              <a:ext cx="1484928" cy="499120"/>
            </a:xfrm>
            <a:custGeom>
              <a:avLst/>
              <a:gdLst/>
              <a:ahLst/>
              <a:cxnLst/>
              <a:rect l="l" t="t" r="r" b="b"/>
              <a:pathLst>
                <a:path w="2761" h="928" extrusionOk="0">
                  <a:moveTo>
                    <a:pt x="17" y="928"/>
                  </a:moveTo>
                  <a:lnTo>
                    <a:pt x="0" y="911"/>
                  </a:lnTo>
                  <a:lnTo>
                    <a:pt x="912" y="0"/>
                  </a:lnTo>
                  <a:lnTo>
                    <a:pt x="2761" y="0"/>
                  </a:lnTo>
                  <a:lnTo>
                    <a:pt x="2761" y="24"/>
                  </a:lnTo>
                  <a:lnTo>
                    <a:pt x="922" y="24"/>
                  </a:lnTo>
                  <a:lnTo>
                    <a:pt x="17" y="92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86" name="Google Shape;286;p13"/>
            <p:cNvSpPr/>
            <p:nvPr/>
          </p:nvSpPr>
          <p:spPr>
            <a:xfrm>
              <a:off x="371227" y="1709840"/>
              <a:ext cx="83064" cy="83102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1" y="60"/>
                  </a:moveTo>
                  <a:cubicBezTo>
                    <a:pt x="121" y="27"/>
                    <a:pt x="94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0" y="121"/>
                  </a:cubicBezTo>
                  <a:cubicBezTo>
                    <a:pt x="94" y="121"/>
                    <a:pt x="121" y="94"/>
                    <a:pt x="121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87" name="Google Shape;287;p13"/>
            <p:cNvSpPr/>
            <p:nvPr/>
          </p:nvSpPr>
          <p:spPr>
            <a:xfrm>
              <a:off x="1853718" y="1223833"/>
              <a:ext cx="83064" cy="83102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1" y="60"/>
                  </a:moveTo>
                  <a:cubicBezTo>
                    <a:pt x="121" y="27"/>
                    <a:pt x="94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0" y="121"/>
                  </a:cubicBezTo>
                  <a:cubicBezTo>
                    <a:pt x="94" y="121"/>
                    <a:pt x="121" y="94"/>
                    <a:pt x="121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288" name="Google Shape;288;p13"/>
          <p:cNvGrpSpPr/>
          <p:nvPr/>
        </p:nvGrpSpPr>
        <p:grpSpPr>
          <a:xfrm flipH="1">
            <a:off x="7372165" y="331149"/>
            <a:ext cx="1565555" cy="569110"/>
            <a:chOff x="371227" y="1223833"/>
            <a:chExt cx="1565555" cy="569110"/>
          </a:xfrm>
        </p:grpSpPr>
        <p:sp>
          <p:nvSpPr>
            <p:cNvPr id="289" name="Google Shape;289;p13"/>
            <p:cNvSpPr/>
            <p:nvPr/>
          </p:nvSpPr>
          <p:spPr>
            <a:xfrm>
              <a:off x="409075" y="1258564"/>
              <a:ext cx="1484928" cy="499120"/>
            </a:xfrm>
            <a:custGeom>
              <a:avLst/>
              <a:gdLst/>
              <a:ahLst/>
              <a:cxnLst/>
              <a:rect l="l" t="t" r="r" b="b"/>
              <a:pathLst>
                <a:path w="2761" h="928" extrusionOk="0">
                  <a:moveTo>
                    <a:pt x="17" y="928"/>
                  </a:moveTo>
                  <a:lnTo>
                    <a:pt x="0" y="911"/>
                  </a:lnTo>
                  <a:lnTo>
                    <a:pt x="912" y="0"/>
                  </a:lnTo>
                  <a:lnTo>
                    <a:pt x="2761" y="0"/>
                  </a:lnTo>
                  <a:lnTo>
                    <a:pt x="2761" y="24"/>
                  </a:lnTo>
                  <a:lnTo>
                    <a:pt x="922" y="24"/>
                  </a:lnTo>
                  <a:lnTo>
                    <a:pt x="17" y="92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90" name="Google Shape;290;p13"/>
            <p:cNvSpPr/>
            <p:nvPr/>
          </p:nvSpPr>
          <p:spPr>
            <a:xfrm>
              <a:off x="371227" y="1709840"/>
              <a:ext cx="83064" cy="83102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1" y="60"/>
                  </a:moveTo>
                  <a:cubicBezTo>
                    <a:pt x="121" y="27"/>
                    <a:pt x="94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0" y="121"/>
                  </a:cubicBezTo>
                  <a:cubicBezTo>
                    <a:pt x="94" y="121"/>
                    <a:pt x="121" y="94"/>
                    <a:pt x="121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91" name="Google Shape;291;p13"/>
            <p:cNvSpPr/>
            <p:nvPr/>
          </p:nvSpPr>
          <p:spPr>
            <a:xfrm>
              <a:off x="1853718" y="1223833"/>
              <a:ext cx="83064" cy="83102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1" y="60"/>
                  </a:moveTo>
                  <a:cubicBezTo>
                    <a:pt x="121" y="27"/>
                    <a:pt x="94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0" y="121"/>
                  </a:cubicBezTo>
                  <a:cubicBezTo>
                    <a:pt x="94" y="121"/>
                    <a:pt x="121" y="94"/>
                    <a:pt x="121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292" name="Google Shape;292;p13"/>
          <p:cNvGrpSpPr/>
          <p:nvPr/>
        </p:nvGrpSpPr>
        <p:grpSpPr>
          <a:xfrm>
            <a:off x="7495671" y="3984367"/>
            <a:ext cx="2414411" cy="791930"/>
            <a:chOff x="-607079" y="493592"/>
            <a:chExt cx="2414411" cy="791930"/>
          </a:xfrm>
        </p:grpSpPr>
        <p:grpSp>
          <p:nvGrpSpPr>
            <p:cNvPr id="293" name="Google Shape;293;p13"/>
            <p:cNvGrpSpPr/>
            <p:nvPr/>
          </p:nvGrpSpPr>
          <p:grpSpPr>
            <a:xfrm>
              <a:off x="241777" y="493592"/>
              <a:ext cx="1565555" cy="569110"/>
              <a:chOff x="371227" y="1223833"/>
              <a:chExt cx="1565555" cy="569110"/>
            </a:xfrm>
          </p:grpSpPr>
          <p:sp>
            <p:nvSpPr>
              <p:cNvPr id="294" name="Google Shape;294;p13"/>
              <p:cNvSpPr/>
              <p:nvPr/>
            </p:nvSpPr>
            <p:spPr>
              <a:xfrm>
                <a:off x="409075" y="1258564"/>
                <a:ext cx="1484928" cy="499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928" extrusionOk="0">
                    <a:moveTo>
                      <a:pt x="17" y="928"/>
                    </a:moveTo>
                    <a:lnTo>
                      <a:pt x="0" y="911"/>
                    </a:lnTo>
                    <a:lnTo>
                      <a:pt x="912" y="0"/>
                    </a:lnTo>
                    <a:lnTo>
                      <a:pt x="2761" y="0"/>
                    </a:lnTo>
                    <a:lnTo>
                      <a:pt x="2761" y="24"/>
                    </a:lnTo>
                    <a:lnTo>
                      <a:pt x="922" y="24"/>
                    </a:lnTo>
                    <a:lnTo>
                      <a:pt x="17" y="92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5" name="Google Shape;295;p13"/>
              <p:cNvSpPr/>
              <p:nvPr/>
            </p:nvSpPr>
            <p:spPr>
              <a:xfrm>
                <a:off x="371227" y="1709840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6" name="Google Shape;296;p13"/>
              <p:cNvSpPr/>
              <p:nvPr/>
            </p:nvSpPr>
            <p:spPr>
              <a:xfrm>
                <a:off x="1853718" y="1223833"/>
                <a:ext cx="83064" cy="8310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297" name="Google Shape;297;p13"/>
            <p:cNvGrpSpPr/>
            <p:nvPr/>
          </p:nvGrpSpPr>
          <p:grpSpPr>
            <a:xfrm>
              <a:off x="-607079" y="678215"/>
              <a:ext cx="1434061" cy="607307"/>
              <a:chOff x="-377161" y="1480452"/>
              <a:chExt cx="1290088" cy="546336"/>
            </a:xfrm>
          </p:grpSpPr>
          <p:sp>
            <p:nvSpPr>
              <p:cNvPr id="298" name="Google Shape;298;p13"/>
              <p:cNvSpPr/>
              <p:nvPr/>
            </p:nvSpPr>
            <p:spPr>
              <a:xfrm>
                <a:off x="-340026" y="1514033"/>
                <a:ext cx="1219396" cy="480996"/>
              </a:xfrm>
              <a:custGeom>
                <a:avLst/>
                <a:gdLst/>
                <a:ahLst/>
                <a:cxnLst/>
                <a:rect l="l" t="t" r="r" b="b"/>
                <a:pathLst>
                  <a:path w="2720" h="1073" extrusionOk="0">
                    <a:moveTo>
                      <a:pt x="1664" y="1073"/>
                    </a:moveTo>
                    <a:lnTo>
                      <a:pt x="0" y="1073"/>
                    </a:lnTo>
                    <a:lnTo>
                      <a:pt x="0" y="1049"/>
                    </a:lnTo>
                    <a:lnTo>
                      <a:pt x="1654" y="1049"/>
                    </a:lnTo>
                    <a:lnTo>
                      <a:pt x="2703" y="0"/>
                    </a:lnTo>
                    <a:lnTo>
                      <a:pt x="2720" y="17"/>
                    </a:lnTo>
                    <a:lnTo>
                      <a:pt x="1664" y="10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9" name="Google Shape;299;p13"/>
              <p:cNvSpPr/>
              <p:nvPr/>
            </p:nvSpPr>
            <p:spPr>
              <a:xfrm>
                <a:off x="-377161" y="1952062"/>
                <a:ext cx="7472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1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1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0" name="Google Shape;300;p13"/>
              <p:cNvSpPr/>
              <p:nvPr/>
            </p:nvSpPr>
            <p:spPr>
              <a:xfrm>
                <a:off x="838201" y="1480452"/>
                <a:ext cx="74725" cy="7476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60"/>
                    </a:moveTo>
                    <a:cubicBezTo>
                      <a:pt x="121" y="27"/>
                      <a:pt x="94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4"/>
                      <a:pt x="27" y="121"/>
                      <a:pt x="60" y="121"/>
                    </a:cubicBezTo>
                    <a:cubicBezTo>
                      <a:pt x="94" y="121"/>
                      <a:pt x="121" y="94"/>
                      <a:pt x="12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grpSp>
        <p:nvGrpSpPr>
          <p:cNvPr id="301" name="Google Shape;301;p13"/>
          <p:cNvGrpSpPr/>
          <p:nvPr/>
        </p:nvGrpSpPr>
        <p:grpSpPr>
          <a:xfrm>
            <a:off x="713224" y="277549"/>
            <a:ext cx="1089026" cy="231176"/>
            <a:chOff x="713224" y="277549"/>
            <a:chExt cx="1089026" cy="231176"/>
          </a:xfrm>
        </p:grpSpPr>
        <p:grpSp>
          <p:nvGrpSpPr>
            <p:cNvPr id="302" name="Google Shape;302;p13"/>
            <p:cNvGrpSpPr/>
            <p:nvPr/>
          </p:nvGrpSpPr>
          <p:grpSpPr>
            <a:xfrm>
              <a:off x="789424" y="426174"/>
              <a:ext cx="1012826" cy="82551"/>
              <a:chOff x="4065599" y="751099"/>
              <a:chExt cx="1012826" cy="82551"/>
            </a:xfrm>
          </p:grpSpPr>
          <p:sp>
            <p:nvSpPr>
              <p:cNvPr id="303" name="Google Shape;303;p13"/>
              <p:cNvSpPr/>
              <p:nvPr/>
            </p:nvSpPr>
            <p:spPr>
              <a:xfrm rot="-5399976">
                <a:off x="4979206" y="734432"/>
                <a:ext cx="82549" cy="115887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2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1"/>
                    </a:lnTo>
                    <a:lnTo>
                      <a:pt x="0" y="321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4" name="Google Shape;304;p13"/>
              <p:cNvSpPr/>
              <p:nvPr/>
            </p:nvSpPr>
            <p:spPr>
              <a:xfrm rot="-5399976">
                <a:off x="4799818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5" name="Google Shape;305;p13"/>
              <p:cNvSpPr/>
              <p:nvPr/>
            </p:nvSpPr>
            <p:spPr>
              <a:xfrm rot="-5399976">
                <a:off x="4620431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6" name="Google Shape;306;p13"/>
              <p:cNvSpPr/>
              <p:nvPr/>
            </p:nvSpPr>
            <p:spPr>
              <a:xfrm rot="-5399976">
                <a:off x="4441043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7" name="Google Shape;307;p13"/>
              <p:cNvSpPr/>
              <p:nvPr/>
            </p:nvSpPr>
            <p:spPr>
              <a:xfrm rot="-5399976">
                <a:off x="4261656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8" name="Google Shape;308;p13"/>
              <p:cNvSpPr/>
              <p:nvPr/>
            </p:nvSpPr>
            <p:spPr>
              <a:xfrm rot="-5399976">
                <a:off x="4082268" y="734432"/>
                <a:ext cx="82549" cy="115887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2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1"/>
                    </a:lnTo>
                    <a:lnTo>
                      <a:pt x="0" y="321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309" name="Google Shape;309;p13"/>
            <p:cNvGrpSpPr/>
            <p:nvPr/>
          </p:nvGrpSpPr>
          <p:grpSpPr>
            <a:xfrm>
              <a:off x="713224" y="277549"/>
              <a:ext cx="1012826" cy="82551"/>
              <a:chOff x="4065599" y="751099"/>
              <a:chExt cx="1012826" cy="82551"/>
            </a:xfrm>
          </p:grpSpPr>
          <p:sp>
            <p:nvSpPr>
              <p:cNvPr id="310" name="Google Shape;310;p13"/>
              <p:cNvSpPr/>
              <p:nvPr/>
            </p:nvSpPr>
            <p:spPr>
              <a:xfrm rot="-5399976">
                <a:off x="4979206" y="734432"/>
                <a:ext cx="82549" cy="115887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2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1"/>
                    </a:lnTo>
                    <a:lnTo>
                      <a:pt x="0" y="321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11" name="Google Shape;311;p13"/>
              <p:cNvSpPr/>
              <p:nvPr/>
            </p:nvSpPr>
            <p:spPr>
              <a:xfrm rot="-5399976">
                <a:off x="4799818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12" name="Google Shape;312;p13"/>
              <p:cNvSpPr/>
              <p:nvPr/>
            </p:nvSpPr>
            <p:spPr>
              <a:xfrm rot="-5399976">
                <a:off x="4620431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13" name="Google Shape;313;p13"/>
              <p:cNvSpPr/>
              <p:nvPr/>
            </p:nvSpPr>
            <p:spPr>
              <a:xfrm rot="-5399976">
                <a:off x="4441043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14" name="Google Shape;314;p13"/>
              <p:cNvSpPr/>
              <p:nvPr/>
            </p:nvSpPr>
            <p:spPr>
              <a:xfrm rot="-5399976">
                <a:off x="4261656" y="734431"/>
                <a:ext cx="82549" cy="11588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3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2"/>
                    </a:lnTo>
                    <a:lnTo>
                      <a:pt x="0" y="32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15" name="Google Shape;315;p13"/>
              <p:cNvSpPr/>
              <p:nvPr/>
            </p:nvSpPr>
            <p:spPr>
              <a:xfrm rot="-5399976">
                <a:off x="4082268" y="734432"/>
                <a:ext cx="82549" cy="115887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22" extrusionOk="0">
                    <a:moveTo>
                      <a:pt x="0" y="0"/>
                    </a:moveTo>
                    <a:lnTo>
                      <a:pt x="229" y="0"/>
                    </a:lnTo>
                    <a:lnTo>
                      <a:pt x="229" y="321"/>
                    </a:lnTo>
                    <a:lnTo>
                      <a:pt x="0" y="321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93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grpSp>
        <p:nvGrpSpPr>
          <p:cNvPr id="316" name="Google Shape;316;p13"/>
          <p:cNvGrpSpPr/>
          <p:nvPr/>
        </p:nvGrpSpPr>
        <p:grpSpPr>
          <a:xfrm>
            <a:off x="8430775" y="2720675"/>
            <a:ext cx="1754375" cy="176025"/>
            <a:chOff x="8430775" y="2720675"/>
            <a:chExt cx="1754375" cy="176025"/>
          </a:xfrm>
        </p:grpSpPr>
        <p:cxnSp>
          <p:nvCxnSpPr>
            <p:cNvPr id="317" name="Google Shape;317;p13"/>
            <p:cNvCxnSpPr/>
            <p:nvPr/>
          </p:nvCxnSpPr>
          <p:spPr>
            <a:xfrm>
              <a:off x="8430775" y="2720675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8" name="Google Shape;318;p13"/>
            <p:cNvCxnSpPr/>
            <p:nvPr/>
          </p:nvCxnSpPr>
          <p:spPr>
            <a:xfrm>
              <a:off x="8601150" y="2896700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19" name="Google Shape;319;p13"/>
          <p:cNvGrpSpPr/>
          <p:nvPr/>
        </p:nvGrpSpPr>
        <p:grpSpPr>
          <a:xfrm>
            <a:off x="4065586" y="4603999"/>
            <a:ext cx="1012826" cy="82551"/>
            <a:chOff x="4065599" y="751099"/>
            <a:chExt cx="1012826" cy="82551"/>
          </a:xfrm>
        </p:grpSpPr>
        <p:sp>
          <p:nvSpPr>
            <p:cNvPr id="320" name="Google Shape;320;p13"/>
            <p:cNvSpPr/>
            <p:nvPr/>
          </p:nvSpPr>
          <p:spPr>
            <a:xfrm rot="-5399976">
              <a:off x="4979206" y="734432"/>
              <a:ext cx="82549" cy="115887"/>
            </a:xfrm>
            <a:custGeom>
              <a:avLst/>
              <a:gdLst/>
              <a:ahLst/>
              <a:cxnLst/>
              <a:rect l="l" t="t" r="r" b="b"/>
              <a:pathLst>
                <a:path w="230" h="322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1"/>
                  </a:lnTo>
                  <a:lnTo>
                    <a:pt x="0" y="321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21" name="Google Shape;321;p13"/>
            <p:cNvSpPr/>
            <p:nvPr/>
          </p:nvSpPr>
          <p:spPr>
            <a:xfrm rot="-5399976">
              <a:off x="4799818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22" name="Google Shape;322;p13"/>
            <p:cNvSpPr/>
            <p:nvPr/>
          </p:nvSpPr>
          <p:spPr>
            <a:xfrm rot="-5399976">
              <a:off x="4620431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23" name="Google Shape;323;p13"/>
            <p:cNvSpPr/>
            <p:nvPr/>
          </p:nvSpPr>
          <p:spPr>
            <a:xfrm rot="-5399976">
              <a:off x="4441043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24" name="Google Shape;324;p13"/>
            <p:cNvSpPr/>
            <p:nvPr/>
          </p:nvSpPr>
          <p:spPr>
            <a:xfrm rot="-5399976">
              <a:off x="4261656" y="734431"/>
              <a:ext cx="82549" cy="115888"/>
            </a:xfrm>
            <a:custGeom>
              <a:avLst/>
              <a:gdLst/>
              <a:ahLst/>
              <a:cxnLst/>
              <a:rect l="l" t="t" r="r" b="b"/>
              <a:pathLst>
                <a:path w="230" h="323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2"/>
                  </a:lnTo>
                  <a:lnTo>
                    <a:pt x="0" y="322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25" name="Google Shape;325;p13"/>
            <p:cNvSpPr/>
            <p:nvPr/>
          </p:nvSpPr>
          <p:spPr>
            <a:xfrm rot="-5399976">
              <a:off x="4082268" y="734432"/>
              <a:ext cx="82549" cy="115887"/>
            </a:xfrm>
            <a:custGeom>
              <a:avLst/>
              <a:gdLst/>
              <a:ahLst/>
              <a:cxnLst/>
              <a:rect l="l" t="t" r="r" b="b"/>
              <a:pathLst>
                <a:path w="230" h="322" extrusionOk="0">
                  <a:moveTo>
                    <a:pt x="0" y="0"/>
                  </a:moveTo>
                  <a:lnTo>
                    <a:pt x="229" y="0"/>
                  </a:lnTo>
                  <a:lnTo>
                    <a:pt x="229" y="321"/>
                  </a:lnTo>
                  <a:lnTo>
                    <a:pt x="0" y="321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326" name="Google Shape;326;p13"/>
          <p:cNvGrpSpPr/>
          <p:nvPr/>
        </p:nvGrpSpPr>
        <p:grpSpPr>
          <a:xfrm>
            <a:off x="-1041150" y="4604000"/>
            <a:ext cx="1754375" cy="176025"/>
            <a:chOff x="-1041150" y="4604000"/>
            <a:chExt cx="1754375" cy="176025"/>
          </a:xfrm>
        </p:grpSpPr>
        <p:cxnSp>
          <p:nvCxnSpPr>
            <p:cNvPr id="327" name="Google Shape;327;p13"/>
            <p:cNvCxnSpPr/>
            <p:nvPr/>
          </p:nvCxnSpPr>
          <p:spPr>
            <a:xfrm>
              <a:off x="-1041150" y="4604000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8" name="Google Shape;328;p13"/>
            <p:cNvCxnSpPr/>
            <p:nvPr/>
          </p:nvCxnSpPr>
          <p:spPr>
            <a:xfrm>
              <a:off x="-870775" y="4780025"/>
              <a:ext cx="1584000" cy="0"/>
            </a:xfrm>
            <a:prstGeom prst="straightConnector1">
              <a:avLst/>
            </a:prstGeom>
            <a:noFill/>
            <a:ln w="7620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29" name="Google Shape;329;p13"/>
          <p:cNvSpPr txBox="1">
            <a:spLocks noGrp="1"/>
          </p:cNvSpPr>
          <p:nvPr>
            <p:ph type="title" hasCustomPrompt="1"/>
          </p:nvPr>
        </p:nvSpPr>
        <p:spPr>
          <a:xfrm>
            <a:off x="1141525" y="1660573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30" name="Google Shape;330;p13"/>
          <p:cNvSpPr txBox="1">
            <a:spLocks noGrp="1"/>
          </p:cNvSpPr>
          <p:nvPr>
            <p:ph type="title" idx="2" hasCustomPrompt="1"/>
          </p:nvPr>
        </p:nvSpPr>
        <p:spPr>
          <a:xfrm>
            <a:off x="1141525" y="3017802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31" name="Google Shape;331;p13"/>
          <p:cNvSpPr txBox="1">
            <a:spLocks noGrp="1"/>
          </p:cNvSpPr>
          <p:nvPr>
            <p:ph type="title" idx="3" hasCustomPrompt="1"/>
          </p:nvPr>
        </p:nvSpPr>
        <p:spPr>
          <a:xfrm>
            <a:off x="3486025" y="1660573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32" name="Google Shape;332;p13"/>
          <p:cNvSpPr txBox="1">
            <a:spLocks noGrp="1"/>
          </p:cNvSpPr>
          <p:nvPr>
            <p:ph type="title" idx="4" hasCustomPrompt="1"/>
          </p:nvPr>
        </p:nvSpPr>
        <p:spPr>
          <a:xfrm>
            <a:off x="3486025" y="3017802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33" name="Google Shape;333;p13"/>
          <p:cNvSpPr txBox="1">
            <a:spLocks noGrp="1"/>
          </p:cNvSpPr>
          <p:nvPr>
            <p:ph type="title" idx="5" hasCustomPrompt="1"/>
          </p:nvPr>
        </p:nvSpPr>
        <p:spPr>
          <a:xfrm>
            <a:off x="5830525" y="1660573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34" name="Google Shape;334;p13"/>
          <p:cNvSpPr txBox="1">
            <a:spLocks noGrp="1"/>
          </p:cNvSpPr>
          <p:nvPr>
            <p:ph type="title" idx="6" hasCustomPrompt="1"/>
          </p:nvPr>
        </p:nvSpPr>
        <p:spPr>
          <a:xfrm>
            <a:off x="5830525" y="3017802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35" name="Google Shape;335;p13"/>
          <p:cNvSpPr txBox="1">
            <a:spLocks noGrp="1"/>
          </p:cNvSpPr>
          <p:nvPr>
            <p:ph type="subTitle" idx="1"/>
          </p:nvPr>
        </p:nvSpPr>
        <p:spPr>
          <a:xfrm>
            <a:off x="1141525" y="2217275"/>
            <a:ext cx="21720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36" name="Google Shape;336;p13"/>
          <p:cNvSpPr txBox="1">
            <a:spLocks noGrp="1"/>
          </p:cNvSpPr>
          <p:nvPr>
            <p:ph type="subTitle" idx="7"/>
          </p:nvPr>
        </p:nvSpPr>
        <p:spPr>
          <a:xfrm>
            <a:off x="3486025" y="2217275"/>
            <a:ext cx="21720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37" name="Google Shape;337;p13"/>
          <p:cNvSpPr txBox="1">
            <a:spLocks noGrp="1"/>
          </p:cNvSpPr>
          <p:nvPr>
            <p:ph type="subTitle" idx="8"/>
          </p:nvPr>
        </p:nvSpPr>
        <p:spPr>
          <a:xfrm>
            <a:off x="5830525" y="2217275"/>
            <a:ext cx="21720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38" name="Google Shape;338;p13"/>
          <p:cNvSpPr txBox="1">
            <a:spLocks noGrp="1"/>
          </p:cNvSpPr>
          <p:nvPr>
            <p:ph type="subTitle" idx="9"/>
          </p:nvPr>
        </p:nvSpPr>
        <p:spPr>
          <a:xfrm>
            <a:off x="1141525" y="3574550"/>
            <a:ext cx="21720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39" name="Google Shape;339;p13"/>
          <p:cNvSpPr txBox="1">
            <a:spLocks noGrp="1"/>
          </p:cNvSpPr>
          <p:nvPr>
            <p:ph type="subTitle" idx="13"/>
          </p:nvPr>
        </p:nvSpPr>
        <p:spPr>
          <a:xfrm>
            <a:off x="3486025" y="3574550"/>
            <a:ext cx="21720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40" name="Google Shape;340;p13"/>
          <p:cNvSpPr txBox="1">
            <a:spLocks noGrp="1"/>
          </p:cNvSpPr>
          <p:nvPr>
            <p:ph type="subTitle" idx="14"/>
          </p:nvPr>
        </p:nvSpPr>
        <p:spPr>
          <a:xfrm>
            <a:off x="5830525" y="3574550"/>
            <a:ext cx="21720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41" name="Google Shape;341;p13"/>
          <p:cNvSpPr txBox="1">
            <a:spLocks noGrp="1"/>
          </p:cNvSpPr>
          <p:nvPr>
            <p:ph type="title" idx="15"/>
          </p:nvPr>
        </p:nvSpPr>
        <p:spPr>
          <a:xfrm>
            <a:off x="912925" y="539500"/>
            <a:ext cx="731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92C70"/>
            </a:gs>
            <a:gs pos="100000">
              <a:srgbClr val="02030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hare Tech" panose="00000500000000000000"/>
              <a:buNone/>
              <a:defRPr sz="3000" b="1">
                <a:solidFill>
                  <a:schemeClr val="accent6"/>
                </a:solidFill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hare Tech" panose="00000500000000000000"/>
              <a:buNone/>
              <a:defRPr sz="3000" b="1">
                <a:solidFill>
                  <a:schemeClr val="accent6"/>
                </a:solidFill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hare Tech" panose="00000500000000000000"/>
              <a:buNone/>
              <a:defRPr sz="3000" b="1">
                <a:solidFill>
                  <a:schemeClr val="accent6"/>
                </a:solidFill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hare Tech" panose="00000500000000000000"/>
              <a:buNone/>
              <a:defRPr sz="3000" b="1">
                <a:solidFill>
                  <a:schemeClr val="accent6"/>
                </a:solidFill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hare Tech" panose="00000500000000000000"/>
              <a:buNone/>
              <a:defRPr sz="3000" b="1">
                <a:solidFill>
                  <a:schemeClr val="accent6"/>
                </a:solidFill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hare Tech" panose="00000500000000000000"/>
              <a:buNone/>
              <a:defRPr sz="3000" b="1">
                <a:solidFill>
                  <a:schemeClr val="accent6"/>
                </a:solidFill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hare Tech" panose="00000500000000000000"/>
              <a:buNone/>
              <a:defRPr sz="3000" b="1">
                <a:solidFill>
                  <a:schemeClr val="accent6"/>
                </a:solidFill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hare Tech" panose="00000500000000000000"/>
              <a:buNone/>
              <a:defRPr sz="3000" b="1">
                <a:solidFill>
                  <a:schemeClr val="accent6"/>
                </a:solidFill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hare Tech" panose="00000500000000000000"/>
              <a:buNone/>
              <a:defRPr sz="3000" b="1">
                <a:solidFill>
                  <a:schemeClr val="accent6"/>
                </a:solidFill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9pPr>
          </a:lstStyle>
          <a:p/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Char char="●"/>
              <a:defRPr sz="1200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Char char="○"/>
              <a:defRPr sz="1200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Char char="■"/>
              <a:defRPr sz="1200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Char char="●"/>
              <a:defRPr sz="1200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Char char="○"/>
              <a:defRPr sz="1200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Char char="■"/>
              <a:defRPr sz="1200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Char char="●"/>
              <a:defRPr sz="1200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Char char="○"/>
              <a:defRPr sz="1200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Char char="■"/>
              <a:defRPr sz="1200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16.xml"/><Relationship Id="rId8" Type="http://schemas.openxmlformats.org/officeDocument/2006/relationships/image" Target="../media/image8.png"/><Relationship Id="rId7" Type="http://schemas.openxmlformats.org/officeDocument/2006/relationships/tags" Target="../tags/tag15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3" Type="http://schemas.openxmlformats.org/officeDocument/2006/relationships/notesSlide" Target="../notesSlides/notesSlide12.xml"/><Relationship Id="rId12" Type="http://schemas.openxmlformats.org/officeDocument/2006/relationships/slideLayout" Target="../slideLayouts/slideLayout10.xml"/><Relationship Id="rId11" Type="http://schemas.openxmlformats.org/officeDocument/2006/relationships/image" Target="../media/image9.png"/><Relationship Id="rId10" Type="http://schemas.openxmlformats.org/officeDocument/2006/relationships/tags" Target="../tags/tag17.xml"/><Relationship Id="rId1" Type="http://schemas.openxmlformats.org/officeDocument/2006/relationships/tags" Target="../tags/tag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3.GIF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26.xml"/><Relationship Id="rId8" Type="http://schemas.openxmlformats.org/officeDocument/2006/relationships/tags" Target="../tags/tag25.xml"/><Relationship Id="rId7" Type="http://schemas.openxmlformats.org/officeDocument/2006/relationships/tags" Target="../tags/tag24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7" Type="http://schemas.openxmlformats.org/officeDocument/2006/relationships/notesSlide" Target="../notesSlides/notesSlide17.xml"/><Relationship Id="rId16" Type="http://schemas.openxmlformats.org/officeDocument/2006/relationships/slideLayout" Target="../slideLayouts/slideLayout4.xml"/><Relationship Id="rId15" Type="http://schemas.openxmlformats.org/officeDocument/2006/relationships/image" Target="../media/image15.png"/><Relationship Id="rId14" Type="http://schemas.openxmlformats.org/officeDocument/2006/relationships/image" Target="../media/image14.png"/><Relationship Id="rId13" Type="http://schemas.openxmlformats.org/officeDocument/2006/relationships/tags" Target="../tags/tag30.xml"/><Relationship Id="rId12" Type="http://schemas.openxmlformats.org/officeDocument/2006/relationships/tags" Target="../tags/tag29.xml"/><Relationship Id="rId11" Type="http://schemas.openxmlformats.org/officeDocument/2006/relationships/tags" Target="../tags/tag28.xml"/><Relationship Id="rId10" Type="http://schemas.openxmlformats.org/officeDocument/2006/relationships/tags" Target="../tags/tag27.xml"/><Relationship Id="rId1" Type="http://schemas.openxmlformats.org/officeDocument/2006/relationships/tags" Target="../tags/tag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6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8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9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image" Target="../media/image1.jpeg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1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92C70"/>
            </a:gs>
            <a:gs pos="100000">
              <a:srgbClr val="02030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33"/>
          <p:cNvSpPr txBox="1">
            <a:spLocks noGrp="1"/>
          </p:cNvSpPr>
          <p:nvPr>
            <p:ph type="ctrTitle"/>
          </p:nvPr>
        </p:nvSpPr>
        <p:spPr>
          <a:xfrm>
            <a:off x="926198" y="947781"/>
            <a:ext cx="7491833" cy="19656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/>
              <a:t>DEEP</a:t>
            </a:r>
            <a:r>
              <a:rPr lang="en-US" altLang="en-US" sz="5400" dirty="0">
                <a:solidFill>
                  <a:schemeClr val="lt2"/>
                </a:solidFill>
              </a:rPr>
              <a:t> </a:t>
            </a:r>
            <a:r>
              <a:rPr lang="en-US" altLang="en-US" sz="5400" dirty="0">
                <a:solidFill>
                  <a:schemeClr val="accent2"/>
                </a:solidFill>
              </a:rPr>
              <a:t>Generative Models for Medical Image</a:t>
            </a:r>
            <a:r>
              <a:rPr lang="en-US" altLang="en-US" sz="5400" dirty="0">
                <a:solidFill>
                  <a:schemeClr val="accent2"/>
                </a:solidFill>
              </a:rPr>
              <a:t> </a:t>
            </a:r>
            <a:r>
              <a:rPr lang="en-US" altLang="en-US" sz="5400" dirty="0">
                <a:solidFill>
                  <a:schemeClr val="accent2"/>
                </a:solidFill>
              </a:rPr>
              <a:t>Synthesis</a:t>
            </a:r>
            <a:endParaRPr lang="en-US" altLang="en-US" sz="5400" dirty="0">
              <a:solidFill>
                <a:schemeClr val="accent2"/>
              </a:solidFill>
            </a:endParaRPr>
          </a:p>
        </p:txBody>
      </p:sp>
      <p:sp>
        <p:nvSpPr>
          <p:cNvPr id="894" name="Google Shape;894;p33"/>
          <p:cNvSpPr txBox="1">
            <a:spLocks noGrp="1"/>
          </p:cNvSpPr>
          <p:nvPr>
            <p:ph type="subTitle" idx="1"/>
          </p:nvPr>
        </p:nvSpPr>
        <p:spPr>
          <a:xfrm>
            <a:off x="1696861" y="3465727"/>
            <a:ext cx="6196330" cy="948229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Presented by: </a:t>
            </a:r>
            <a:endParaRPr lang="en-GB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Joshua Teye Tettey &amp; Erica Akanko </a:t>
            </a:r>
            <a:endParaRPr lang="en-GB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Date: 2</a:t>
            </a:r>
            <a:r>
              <a:rPr lang="en-US" altLang="en-GB" dirty="0"/>
              <a:t>0</a:t>
            </a:r>
            <a:r>
              <a:rPr lang="en-GB" dirty="0"/>
              <a:t>/</a:t>
            </a:r>
            <a:r>
              <a:rPr lang="en-US" altLang="en-GB" dirty="0"/>
              <a:t>06</a:t>
            </a:r>
            <a:r>
              <a:rPr lang="en-GB" dirty="0"/>
              <a:t>/25</a:t>
            </a:r>
            <a:endParaRPr dirty="0"/>
          </a:p>
        </p:txBody>
      </p:sp>
      <p:grpSp>
        <p:nvGrpSpPr>
          <p:cNvPr id="895" name="Google Shape;895;p33"/>
          <p:cNvGrpSpPr/>
          <p:nvPr/>
        </p:nvGrpSpPr>
        <p:grpSpPr>
          <a:xfrm>
            <a:off x="8004430" y="2754331"/>
            <a:ext cx="413601" cy="355696"/>
            <a:chOff x="6836400" y="2393902"/>
            <a:chExt cx="413601" cy="355696"/>
          </a:xfrm>
        </p:grpSpPr>
        <p:sp>
          <p:nvSpPr>
            <p:cNvPr id="896" name="Google Shape;896;p33"/>
            <p:cNvSpPr/>
            <p:nvPr/>
          </p:nvSpPr>
          <p:spPr>
            <a:xfrm rot="5399991">
              <a:off x="67888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97" name="Google Shape;897;p33"/>
            <p:cNvSpPr/>
            <p:nvPr/>
          </p:nvSpPr>
          <p:spPr>
            <a:xfrm rot="5399991">
              <a:off x="69418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898" name="Google Shape;898;p33"/>
          <p:cNvGrpSpPr/>
          <p:nvPr/>
        </p:nvGrpSpPr>
        <p:grpSpPr>
          <a:xfrm>
            <a:off x="926199" y="2754331"/>
            <a:ext cx="413601" cy="355696"/>
            <a:chOff x="1894000" y="2393902"/>
            <a:chExt cx="413601" cy="355696"/>
          </a:xfrm>
        </p:grpSpPr>
        <p:sp>
          <p:nvSpPr>
            <p:cNvPr id="899" name="Google Shape;899;p33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00" name="Google Shape;900;p33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339801" y="2848419"/>
            <a:ext cx="6664629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lt2"/>
                </a:solidFill>
                <a:latin typeface="Share Tech" panose="00000500000000000000" charset="0"/>
                <a:cs typeface="Arial" panose="020B0604020202020204" pitchFamily="34" charset="0"/>
              </a:rPr>
              <a:t>Hands-on Tutorial</a:t>
            </a:r>
            <a:endParaRPr lang="en-US" sz="2800" dirty="0">
              <a:latin typeface="Share Tech" panose="00000500000000000000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2" name="Google Shape;952;p36"/>
          <p:cNvGrpSpPr/>
          <p:nvPr/>
        </p:nvGrpSpPr>
        <p:grpSpPr>
          <a:xfrm>
            <a:off x="4711001" y="4257575"/>
            <a:ext cx="413601" cy="355696"/>
            <a:chOff x="1894000" y="2393902"/>
            <a:chExt cx="413601" cy="355696"/>
          </a:xfrm>
        </p:grpSpPr>
        <p:sp>
          <p:nvSpPr>
            <p:cNvPr id="953" name="Google Shape;953;p36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54" name="Google Shape;954;p36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1" name="Google Shape;950;p36"/>
          <p:cNvSpPr txBox="1"/>
          <p:nvPr/>
        </p:nvSpPr>
        <p:spPr>
          <a:xfrm>
            <a:off x="456440" y="3574673"/>
            <a:ext cx="4515131" cy="10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9pPr>
          </a:lstStyle>
          <a:p>
            <a:pPr marL="152400" indent="0">
              <a:buNone/>
            </a:pPr>
            <a:endParaRPr lang="en-US" dirty="0"/>
          </a:p>
        </p:txBody>
      </p:sp>
      <p:sp>
        <p:nvSpPr>
          <p:cNvPr id="3" name="Subtitle 2"/>
          <p:cNvSpPr/>
          <p:nvPr>
            <p:ph type="subTitle" idx="1"/>
          </p:nvPr>
        </p:nvSpPr>
        <p:spPr>
          <a:xfrm>
            <a:off x="585470" y="653415"/>
            <a:ext cx="3986530" cy="3676650"/>
          </a:xfrm>
        </p:spPr>
        <p:txBody>
          <a:bodyPr/>
          <a:p>
            <a:pPr marL="152400" indent="0">
              <a:buNone/>
            </a:pPr>
            <a:r>
              <a:rPr lang="en-US" sz="2000"/>
              <a:t>What are the opportunities in Africa?</a:t>
            </a:r>
            <a:endParaRPr lang="en-US" sz="2000"/>
          </a:p>
          <a:p>
            <a:pPr marL="152400" indent="0">
              <a:buNone/>
            </a:pPr>
            <a:endParaRPr lang="en-US" sz="2000"/>
          </a:p>
          <a:p>
            <a:pPr>
              <a:spcBef>
                <a:spcPts val="1000"/>
              </a:spcBef>
            </a:pPr>
            <a:r>
              <a:rPr lang="en-US" sz="2000" dirty="0">
                <a:sym typeface="+mn-ea"/>
              </a:rPr>
              <a:t>Limited access to healthcare professionals and diagnostic tools</a:t>
            </a:r>
            <a:endParaRPr lang="en-US" sz="2000" dirty="0">
              <a:sym typeface="+mn-ea"/>
            </a:endParaRPr>
          </a:p>
          <a:p>
            <a:pPr>
              <a:spcBef>
                <a:spcPts val="1000"/>
              </a:spcBef>
            </a:pPr>
            <a:r>
              <a:rPr lang="en-US" sz="2000" dirty="0">
                <a:sym typeface="+mn-ea"/>
              </a:rPr>
              <a:t>Vital to develop models trained on local data for better relevance and impact</a:t>
            </a:r>
            <a:endParaRPr lang="en-US" sz="2000" dirty="0">
              <a:sym typeface="+mn-ea"/>
            </a:endParaRPr>
          </a:p>
        </p:txBody>
      </p:sp>
      <p:pic>
        <p:nvPicPr>
          <p:cNvPr id="4" name="Picture Placeholder 3" descr="healthcare in africa"/>
          <p:cNvPicPr>
            <a:picLocks noChangeAspect="1"/>
          </p:cNvPicPr>
          <p:nvPr>
            <p:ph type="pic" idx="2"/>
          </p:nvPr>
        </p:nvPicPr>
        <p:blipFill>
          <a:blip r:embed="rId1"/>
          <a:stretch>
            <a:fillRect/>
          </a:stretch>
        </p:blipFill>
        <p:spPr>
          <a:xfrm>
            <a:off x="5045075" y="1580515"/>
            <a:ext cx="3534410" cy="235648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7"/>
          <p:cNvSpPr txBox="1">
            <a:spLocks noGrp="1"/>
          </p:cNvSpPr>
          <p:nvPr>
            <p:ph type="title"/>
          </p:nvPr>
        </p:nvSpPr>
        <p:spPr>
          <a:xfrm>
            <a:off x="4653625" y="2775850"/>
            <a:ext cx="35775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Objectives</a:t>
            </a:r>
            <a:endParaRPr dirty="0"/>
          </a:p>
        </p:txBody>
      </p:sp>
      <p:sp>
        <p:nvSpPr>
          <p:cNvPr id="960" name="Google Shape;960;p37"/>
          <p:cNvSpPr txBox="1">
            <a:spLocks noGrp="1"/>
          </p:cNvSpPr>
          <p:nvPr>
            <p:ph type="title" idx="2"/>
          </p:nvPr>
        </p:nvSpPr>
        <p:spPr>
          <a:xfrm>
            <a:off x="4653625" y="1525850"/>
            <a:ext cx="1235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02</a:t>
            </a:r>
            <a:endParaRPr dirty="0"/>
          </a:p>
        </p:txBody>
      </p:sp>
      <p:pic>
        <p:nvPicPr>
          <p:cNvPr id="961" name="Google Shape;961;p37"/>
          <p:cNvPicPr preferRelativeResize="0">
            <a:picLocks noGrp="1"/>
          </p:cNvPicPr>
          <p:nvPr>
            <p:ph type="pic" idx="3"/>
          </p:nvPr>
        </p:nvPicPr>
        <p:blipFill rotWithShape="1">
          <a:blip r:embed="rId1"/>
          <a:srcRect l="35472" r="10520"/>
          <a:stretch>
            <a:fillRect/>
          </a:stretch>
        </p:blipFill>
        <p:spPr>
          <a:xfrm>
            <a:off x="713225" y="539500"/>
            <a:ext cx="3293527" cy="4064502"/>
          </a:xfrm>
          <a:prstGeom prst="rect">
            <a:avLst/>
          </a:prstGeom>
        </p:spPr>
      </p:pic>
      <p:grpSp>
        <p:nvGrpSpPr>
          <p:cNvPr id="962" name="Google Shape;962;p37"/>
          <p:cNvGrpSpPr/>
          <p:nvPr/>
        </p:nvGrpSpPr>
        <p:grpSpPr>
          <a:xfrm>
            <a:off x="5889325" y="1660027"/>
            <a:ext cx="413601" cy="355696"/>
            <a:chOff x="1894000" y="2393902"/>
            <a:chExt cx="413601" cy="355696"/>
          </a:xfrm>
        </p:grpSpPr>
        <p:sp>
          <p:nvSpPr>
            <p:cNvPr id="963" name="Google Shape;963;p37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64" name="Google Shape;964;p37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7"/>
          <p:cNvSpPr txBox="1">
            <a:spLocks noGrp="1"/>
          </p:cNvSpPr>
          <p:nvPr>
            <p:ph type="title"/>
          </p:nvPr>
        </p:nvSpPr>
        <p:spPr>
          <a:xfrm>
            <a:off x="4653624" y="2241063"/>
            <a:ext cx="4490376" cy="24368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Case Studies</a:t>
            </a:r>
            <a:endParaRPr dirty="0"/>
          </a:p>
        </p:txBody>
      </p:sp>
      <p:sp>
        <p:nvSpPr>
          <p:cNvPr id="960" name="Google Shape;960;p37"/>
          <p:cNvSpPr txBox="1">
            <a:spLocks noGrp="1"/>
          </p:cNvSpPr>
          <p:nvPr>
            <p:ph type="title" idx="2"/>
          </p:nvPr>
        </p:nvSpPr>
        <p:spPr>
          <a:xfrm>
            <a:off x="4653625" y="1525850"/>
            <a:ext cx="1235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04</a:t>
            </a:r>
            <a:endParaRPr dirty="0"/>
          </a:p>
        </p:txBody>
      </p:sp>
      <p:pic>
        <p:nvPicPr>
          <p:cNvPr id="961" name="Google Shape;961;p37"/>
          <p:cNvPicPr preferRelativeResize="0">
            <a:picLocks noGrp="1"/>
          </p:cNvPicPr>
          <p:nvPr>
            <p:ph type="pic" idx="3"/>
          </p:nvPr>
        </p:nvPicPr>
        <p:blipFill rotWithShape="1">
          <a:blip r:embed="rId1"/>
          <a:srcRect l="35472" r="10520"/>
          <a:stretch>
            <a:fillRect/>
          </a:stretch>
        </p:blipFill>
        <p:spPr>
          <a:xfrm>
            <a:off x="713225" y="539500"/>
            <a:ext cx="3293527" cy="4064502"/>
          </a:xfrm>
          <a:prstGeom prst="rect">
            <a:avLst/>
          </a:prstGeom>
        </p:spPr>
      </p:pic>
      <p:grpSp>
        <p:nvGrpSpPr>
          <p:cNvPr id="962" name="Google Shape;962;p37"/>
          <p:cNvGrpSpPr/>
          <p:nvPr/>
        </p:nvGrpSpPr>
        <p:grpSpPr>
          <a:xfrm>
            <a:off x="5889325" y="1660027"/>
            <a:ext cx="413601" cy="355696"/>
            <a:chOff x="1894000" y="2393902"/>
            <a:chExt cx="413601" cy="355696"/>
          </a:xfrm>
        </p:grpSpPr>
        <p:sp>
          <p:nvSpPr>
            <p:cNvPr id="963" name="Google Shape;963;p37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64" name="Google Shape;964;p37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39"/>
          <p:cNvSpPr txBox="1">
            <a:spLocks noGrp="1"/>
          </p:cNvSpPr>
          <p:nvPr>
            <p:ph type="title"/>
          </p:nvPr>
        </p:nvSpPr>
        <p:spPr>
          <a:xfrm>
            <a:off x="913130" y="264160"/>
            <a:ext cx="7318375" cy="9626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Deep Learning in Medical Diagnosis: </a:t>
            </a:r>
            <a:br>
              <a:rPr lang="en-US" sz="2800" dirty="0"/>
            </a:br>
            <a:r>
              <a:rPr lang="en-US" sz="2800" dirty="0"/>
              <a:t>Case Studies (Ghana)</a:t>
            </a:r>
            <a:endParaRPr lang="en-US" sz="2800" dirty="0"/>
          </a:p>
        </p:txBody>
      </p:sp>
      <p:sp>
        <p:nvSpPr>
          <p:cNvPr id="6" name="任意多边形: 形状 5"/>
          <p:cNvSpPr>
            <a:spLocks noChangeAspect="1"/>
          </p:cNvSpPr>
          <p:nvPr>
            <p:custDataLst>
              <p:tags r:id="rId1"/>
            </p:custDataLst>
          </p:nvPr>
        </p:nvSpPr>
        <p:spPr>
          <a:xfrm>
            <a:off x="300355" y="1703705"/>
            <a:ext cx="8734425" cy="3313430"/>
          </a:xfrm>
          <a:custGeom>
            <a:avLst/>
            <a:gdLst>
              <a:gd name="connsiteX0" fmla="*/ 0 w 12205318"/>
              <a:gd name="connsiteY0" fmla="*/ 0 h 4440466"/>
              <a:gd name="connsiteX1" fmla="*/ 2537856 w 12205318"/>
              <a:gd name="connsiteY1" fmla="*/ 0 h 4440466"/>
              <a:gd name="connsiteX2" fmla="*/ 2547059 w 12205318"/>
              <a:gd name="connsiteY2" fmla="*/ 60299 h 4440466"/>
              <a:gd name="connsiteX3" fmla="*/ 3305334 w 12205318"/>
              <a:gd name="connsiteY3" fmla="*/ 678311 h 4440466"/>
              <a:gd name="connsiteX4" fmla="*/ 4063609 w 12205318"/>
              <a:gd name="connsiteY4" fmla="*/ 60299 h 4440466"/>
              <a:gd name="connsiteX5" fmla="*/ 4072812 w 12205318"/>
              <a:gd name="connsiteY5" fmla="*/ 0 h 4440466"/>
              <a:gd name="connsiteX6" fmla="*/ 7982863 w 12205318"/>
              <a:gd name="connsiteY6" fmla="*/ 0 h 4440466"/>
              <a:gd name="connsiteX7" fmla="*/ 7992066 w 12205318"/>
              <a:gd name="connsiteY7" fmla="*/ 60299 h 4440466"/>
              <a:gd name="connsiteX8" fmla="*/ 8750341 w 12205318"/>
              <a:gd name="connsiteY8" fmla="*/ 678311 h 4440466"/>
              <a:gd name="connsiteX9" fmla="*/ 9508616 w 12205318"/>
              <a:gd name="connsiteY9" fmla="*/ 60299 h 4440466"/>
              <a:gd name="connsiteX10" fmla="*/ 9517819 w 12205318"/>
              <a:gd name="connsiteY10" fmla="*/ 0 h 4440466"/>
              <a:gd name="connsiteX11" fmla="*/ 12205318 w 12205318"/>
              <a:gd name="connsiteY11" fmla="*/ 0 h 4440466"/>
              <a:gd name="connsiteX12" fmla="*/ 12205318 w 12205318"/>
              <a:gd name="connsiteY12" fmla="*/ 4440466 h 4440466"/>
              <a:gd name="connsiteX13" fmla="*/ 0 w 12205318"/>
              <a:gd name="connsiteY13" fmla="*/ 4440466 h 4440466"/>
              <a:gd name="connsiteX14" fmla="*/ 0 w 12205318"/>
              <a:gd name="connsiteY14" fmla="*/ 0 h 4440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205318" h="4440466">
                <a:moveTo>
                  <a:pt x="0" y="0"/>
                </a:moveTo>
                <a:lnTo>
                  <a:pt x="2537856" y="0"/>
                </a:lnTo>
                <a:lnTo>
                  <a:pt x="2547059" y="60299"/>
                </a:lnTo>
                <a:cubicBezTo>
                  <a:pt x="2619232" y="412998"/>
                  <a:pt x="2931300" y="678311"/>
                  <a:pt x="3305334" y="678311"/>
                </a:cubicBezTo>
                <a:cubicBezTo>
                  <a:pt x="3679369" y="678311"/>
                  <a:pt x="3991437" y="412998"/>
                  <a:pt x="4063609" y="60299"/>
                </a:cubicBezTo>
                <a:lnTo>
                  <a:pt x="4072812" y="0"/>
                </a:lnTo>
                <a:lnTo>
                  <a:pt x="7982863" y="0"/>
                </a:lnTo>
                <a:lnTo>
                  <a:pt x="7992066" y="60299"/>
                </a:lnTo>
                <a:cubicBezTo>
                  <a:pt x="8064239" y="412998"/>
                  <a:pt x="8376307" y="678311"/>
                  <a:pt x="8750341" y="678311"/>
                </a:cubicBezTo>
                <a:cubicBezTo>
                  <a:pt x="9124375" y="678311"/>
                  <a:pt x="9436443" y="412998"/>
                  <a:pt x="9508616" y="60299"/>
                </a:cubicBezTo>
                <a:lnTo>
                  <a:pt x="9517819" y="0"/>
                </a:lnTo>
                <a:lnTo>
                  <a:pt x="12205318" y="0"/>
                </a:lnTo>
                <a:lnTo>
                  <a:pt x="12205318" y="4440466"/>
                </a:lnTo>
                <a:lnTo>
                  <a:pt x="0" y="4440466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80000"/>
                      </a:schemeClr>
                    </a:gs>
                  </a:gsLst>
                  <a:lin ang="14400000" scaled="0"/>
                </a:gra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" name="矩形 4"/>
          <p:cNvSpPr/>
          <p:nvPr>
            <p:custDataLst>
              <p:tags r:id="rId2"/>
            </p:custDataLst>
          </p:nvPr>
        </p:nvSpPr>
        <p:spPr>
          <a:xfrm>
            <a:off x="499110" y="2571750"/>
            <a:ext cx="3989705" cy="2027555"/>
          </a:xfrm>
          <a:prstGeom prst="rect">
            <a:avLst/>
          </a:prstGeom>
        </p:spPr>
        <p:txBody>
          <a:bodyPr wrap="square" lIns="0" tIns="0" rIns="0" bIns="0" anchor="t" anchorCtr="0"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US" sz="1200" b="1" dirty="0">
                <a:solidFill>
                  <a:schemeClr val="tx2"/>
                </a:solidFill>
                <a:sym typeface="+mn-ea"/>
              </a:rPr>
              <a:t>Chestify</a:t>
            </a:r>
            <a:r>
              <a:rPr lang="en-US" sz="1200" dirty="0">
                <a:solidFill>
                  <a:schemeClr val="tx2"/>
                </a:solidFill>
                <a:sym typeface="+mn-ea"/>
              </a:rPr>
              <a:t> </a:t>
            </a:r>
            <a:r>
              <a:rPr lang="en-US" sz="1200" dirty="0">
                <a:solidFill>
                  <a:schemeClr val="accent2"/>
                </a:solidFill>
                <a:sym typeface="+mn-ea"/>
              </a:rPr>
              <a:t>is </a:t>
            </a:r>
            <a:r>
              <a:rPr lang="en-GB" altLang="en-US" sz="1200" dirty="0">
                <a:solidFill>
                  <a:schemeClr val="accent2"/>
                </a:solidFill>
                <a:sym typeface="+mn-ea"/>
              </a:rPr>
              <a:t> a </a:t>
            </a:r>
            <a:r>
              <a:rPr lang="en-US" sz="1200" dirty="0">
                <a:solidFill>
                  <a:schemeClr val="accent2"/>
                </a:solidFill>
                <a:sym typeface="+mn-ea"/>
              </a:rPr>
              <a:t>Ghanaian initiative focused on democratizing access to radiological diagnostics using artificial intelligence.</a:t>
            </a:r>
            <a:r>
              <a:rPr lang="en-GB" altLang="en-US" sz="1200" dirty="0">
                <a:solidFill>
                  <a:schemeClr val="accent2"/>
                </a:solidFill>
                <a:sym typeface="+mn-ea"/>
              </a:rPr>
              <a:t> </a:t>
            </a:r>
            <a:endParaRPr lang="en-US" sz="1200" dirty="0">
              <a:solidFill>
                <a:schemeClr val="accent2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endParaRPr lang="en-US" sz="1200" dirty="0">
              <a:solidFill>
                <a:schemeClr val="accent2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US" sz="1200" dirty="0">
                <a:solidFill>
                  <a:schemeClr val="accent2"/>
                </a:solidFill>
                <a:sym typeface="+mn-ea"/>
              </a:rPr>
              <a:t>Their platform leverages deep learning to </a:t>
            </a:r>
            <a:r>
              <a:rPr lang="en-US" sz="1200" b="1" dirty="0">
                <a:solidFill>
                  <a:schemeClr val="tx2"/>
                </a:solidFill>
                <a:sym typeface="+mn-ea"/>
              </a:rPr>
              <a:t>detect chest-related diseases</a:t>
            </a:r>
            <a:r>
              <a:rPr lang="en-US" sz="1200" b="1" dirty="0">
                <a:solidFill>
                  <a:schemeClr val="accent1">
                    <a:lumMod val="75000"/>
                  </a:schemeClr>
                </a:solidFill>
                <a:sym typeface="+mn-ea"/>
              </a:rPr>
              <a:t> </a:t>
            </a:r>
            <a:r>
              <a:rPr lang="en-US" sz="1200" dirty="0">
                <a:solidFill>
                  <a:schemeClr val="accent2"/>
                </a:solidFill>
                <a:sym typeface="+mn-ea"/>
              </a:rPr>
              <a:t>like </a:t>
            </a:r>
            <a:r>
              <a:rPr lang="en-US" sz="1200" b="1" dirty="0">
                <a:solidFill>
                  <a:schemeClr val="accent2"/>
                </a:solidFill>
                <a:sym typeface="+mn-ea"/>
              </a:rPr>
              <a:t>tuberculosis</a:t>
            </a:r>
            <a:r>
              <a:rPr lang="en-US" sz="1200" dirty="0">
                <a:solidFill>
                  <a:schemeClr val="accent2"/>
                </a:solidFill>
                <a:sym typeface="+mn-ea"/>
              </a:rPr>
              <a:t> and </a:t>
            </a:r>
            <a:r>
              <a:rPr lang="en-US" sz="1200" b="1" dirty="0">
                <a:solidFill>
                  <a:schemeClr val="accent2"/>
                </a:solidFill>
                <a:sym typeface="+mn-ea"/>
              </a:rPr>
              <a:t>pneumonia</a:t>
            </a:r>
            <a:r>
              <a:rPr lang="en-US" sz="1200" dirty="0">
                <a:solidFill>
                  <a:schemeClr val="accent2"/>
                </a:solidFill>
                <a:sym typeface="+mn-ea"/>
              </a:rPr>
              <a:t> in real-time, offering results in less than 2 minutes.</a:t>
            </a:r>
            <a:endParaRPr lang="en-US" sz="1200" dirty="0">
              <a:solidFill>
                <a:schemeClr val="accent2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endParaRPr lang="en-US" sz="1200" dirty="0">
              <a:solidFill>
                <a:schemeClr val="accent2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US" sz="1200" dirty="0">
                <a:solidFill>
                  <a:schemeClr val="accent2"/>
                </a:solidFill>
                <a:sym typeface="+mn-ea"/>
              </a:rPr>
              <a:t>It addresses critical </a:t>
            </a:r>
            <a:r>
              <a:rPr lang="en-US" sz="1200" b="1" dirty="0">
                <a:solidFill>
                  <a:schemeClr val="accent2"/>
                </a:solidFill>
                <a:sym typeface="+mn-ea"/>
              </a:rPr>
              <a:t>delays in diagnosis </a:t>
            </a:r>
            <a:r>
              <a:rPr lang="en-US" sz="1200" dirty="0">
                <a:solidFill>
                  <a:schemeClr val="accent2"/>
                </a:solidFill>
                <a:sym typeface="+mn-ea"/>
              </a:rPr>
              <a:t>caused by a lack of radiologists—Ghana reportedly has fewer than 100 radiologists serving a population of over 30 million.</a:t>
            </a:r>
            <a:endParaRPr lang="en-US" sz="1200" dirty="0">
              <a:solidFill>
                <a:schemeClr val="accent2"/>
              </a:solidFill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5024120" y="2571750"/>
            <a:ext cx="3786505" cy="1860550"/>
          </a:xfrm>
          <a:prstGeom prst="rect">
            <a:avLst/>
          </a:prstGeom>
        </p:spPr>
        <p:txBody>
          <a:bodyPr wrap="square" lIns="0" tIns="0" rIns="0" bIns="0" anchor="t" anchorCtr="0"/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en-US" sz="1200" b="1" dirty="0">
                <a:solidFill>
                  <a:schemeClr val="tx2"/>
                </a:solidFill>
                <a:sym typeface="+mn-ea"/>
              </a:rPr>
              <a:t>Moremi</a:t>
            </a:r>
            <a:r>
              <a:rPr lang="en-US" sz="1200" dirty="0">
                <a:solidFill>
                  <a:schemeClr val="accent2"/>
                </a:solidFill>
                <a:sym typeface="+mn-ea"/>
              </a:rPr>
              <a:t>, uses deep learning to analyze chest x-rays and detect diseases such as pneumonia, tuberculosis, cardiomegaly, and pleural effusion.</a:t>
            </a:r>
            <a:endParaRPr lang="en-US" sz="1200" dirty="0">
              <a:solidFill>
                <a:schemeClr val="accent2"/>
              </a:solidFill>
              <a:sym typeface="+mn-ea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endParaRPr lang="en-US" sz="1200" dirty="0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en-US" sz="1200" dirty="0">
                <a:solidFill>
                  <a:schemeClr val="accent2"/>
                </a:solidFill>
                <a:sym typeface="+mn-ea"/>
              </a:rPr>
              <a:t>The model is designed to </a:t>
            </a:r>
            <a:r>
              <a:rPr lang="en-US" sz="1200" b="1" dirty="0">
                <a:solidFill>
                  <a:schemeClr val="accent2"/>
                </a:solidFill>
                <a:sym typeface="+mn-ea"/>
              </a:rPr>
              <a:t>assist</a:t>
            </a:r>
            <a:r>
              <a:rPr lang="en-US" sz="1200" b="1" dirty="0">
                <a:solidFill>
                  <a:schemeClr val="tx2"/>
                </a:solidFill>
                <a:sym typeface="+mn-ea"/>
              </a:rPr>
              <a:t> radiologists</a:t>
            </a:r>
            <a:r>
              <a:rPr lang="en-GB" altLang="en-US" sz="1200" b="1" dirty="0">
                <a:solidFill>
                  <a:schemeClr val="accent2"/>
                </a:solidFill>
                <a:sym typeface="+mn-ea"/>
              </a:rPr>
              <a:t> and </a:t>
            </a:r>
            <a:r>
              <a:rPr lang="en-US" sz="1200" dirty="0">
                <a:solidFill>
                  <a:schemeClr val="accent2"/>
                </a:solidFill>
                <a:sym typeface="+mn-ea"/>
              </a:rPr>
              <a:t>provid</a:t>
            </a:r>
            <a:r>
              <a:rPr lang="en-GB" altLang="en-US" sz="1200" dirty="0">
                <a:solidFill>
                  <a:schemeClr val="accent2"/>
                </a:solidFill>
                <a:sym typeface="+mn-ea"/>
              </a:rPr>
              <a:t>e</a:t>
            </a:r>
            <a:r>
              <a:rPr lang="en-US" sz="1200" dirty="0">
                <a:solidFill>
                  <a:schemeClr val="accent2"/>
                </a:solidFill>
                <a:sym typeface="+mn-ea"/>
              </a:rPr>
              <a:t> quick, reliable second opinions, especially in hospitals with few specialists.</a:t>
            </a:r>
            <a:endParaRPr lang="en-US" sz="1200" dirty="0">
              <a:solidFill>
                <a:schemeClr val="accent2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endParaRPr lang="en-US" sz="1200" dirty="0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en-US" sz="1200" dirty="0">
                <a:solidFill>
                  <a:schemeClr val="accent2"/>
                </a:solidFill>
                <a:sym typeface="+mn-ea"/>
              </a:rPr>
              <a:t>Moremi is trained using labeled datasets and fine-tuned for regional diseases and imaging characteristics, making it well-suited for </a:t>
            </a:r>
            <a:r>
              <a:rPr lang="en-US" sz="1200" b="1" dirty="0">
                <a:solidFill>
                  <a:schemeClr val="tx2"/>
                </a:solidFill>
                <a:sym typeface="+mn-ea"/>
              </a:rPr>
              <a:t>West African</a:t>
            </a:r>
            <a:r>
              <a:rPr lang="en-US" sz="1200" b="1" dirty="0">
                <a:solidFill>
                  <a:schemeClr val="accent2"/>
                </a:solidFill>
                <a:sym typeface="+mn-ea"/>
              </a:rPr>
              <a:t> </a:t>
            </a:r>
            <a:r>
              <a:rPr lang="en-US" sz="1200" dirty="0">
                <a:solidFill>
                  <a:schemeClr val="accent2"/>
                </a:solidFill>
                <a:sym typeface="+mn-ea"/>
              </a:rPr>
              <a:t>contexts.</a:t>
            </a:r>
            <a:endParaRPr sz="1200" dirty="0">
              <a:solidFill>
                <a:schemeClr val="accent2"/>
              </a:solidFill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1429128" y="2304813"/>
            <a:ext cx="2473249" cy="415827"/>
          </a:xfrm>
          <a:prstGeom prst="rect">
            <a:avLst/>
          </a:prstGeom>
        </p:spPr>
        <p:txBody>
          <a:bodyPr wrap="square" lIns="0" tIns="0" rIns="0" bIns="0" anchor="t" anchorCtr="0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FFFFFF"/>
                </a:solidFill>
                <a:latin typeface="+mj-lt"/>
              </a:rPr>
              <a:t>Chestify</a:t>
            </a:r>
            <a:endParaRPr lang="en-US" b="1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9" name="矩形 8"/>
          <p:cNvSpPr/>
          <p:nvPr>
            <p:custDataLst>
              <p:tags r:id="rId5"/>
            </p:custDataLst>
          </p:nvPr>
        </p:nvSpPr>
        <p:spPr>
          <a:xfrm>
            <a:off x="5325872" y="2304813"/>
            <a:ext cx="2473249" cy="415827"/>
          </a:xfrm>
          <a:prstGeom prst="rect">
            <a:avLst/>
          </a:prstGeom>
        </p:spPr>
        <p:txBody>
          <a:bodyPr wrap="square" lIns="0" tIns="0" rIns="0" bIns="0" anchor="t" anchorCtr="0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FFFFFF"/>
                </a:solidFill>
                <a:latin typeface="+mj-lt"/>
              </a:rPr>
              <a:t>Moremi</a:t>
            </a:r>
            <a:endParaRPr lang="en-US" b="1" dirty="0">
              <a:solidFill>
                <a:srgbClr val="FFFFFF"/>
              </a:solidFill>
              <a:latin typeface="+mj-lt"/>
            </a:endParaRPr>
          </a:p>
        </p:txBody>
      </p:sp>
      <p:grpSp>
        <p:nvGrpSpPr>
          <p:cNvPr id="14" name="Group 13"/>
          <p:cNvGrpSpPr/>
          <p:nvPr>
            <p:custDataLst>
              <p:tags r:id="rId6"/>
            </p:custDataLst>
          </p:nvPr>
        </p:nvGrpSpPr>
        <p:grpSpPr>
          <a:xfrm>
            <a:off x="2266950" y="1226820"/>
            <a:ext cx="798830" cy="798830"/>
            <a:chOff x="3701" y="2130"/>
            <a:chExt cx="1258" cy="1258"/>
          </a:xfrm>
        </p:grpSpPr>
        <p:sp>
          <p:nvSpPr>
            <p:cNvPr id="40" name="椭圆 39"/>
            <p:cNvSpPr>
              <a:spLocks noChangeAspect="1"/>
            </p:cNvSpPr>
            <p:nvPr>
              <p:custDataLst>
                <p:tags r:id="rId7"/>
              </p:custDataLst>
            </p:nvPr>
          </p:nvSpPr>
          <p:spPr>
            <a:xfrm>
              <a:off x="3701" y="2130"/>
              <a:ext cx="1258" cy="1258"/>
            </a:xfrm>
            <a:prstGeom prst="ellipse">
              <a:avLst/>
            </a:prstGeom>
            <a:noFill/>
            <a:ln w="31750">
              <a:solidFill>
                <a:schemeClr val="accent1">
                  <a:alpha val="80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sz="1350"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pic>
          <p:nvPicPr>
            <p:cNvPr id="13" name="Picture 2" descr="Image Description"/>
            <p:cNvPicPr>
              <a:picLocks noChangeAspect="1" noChangeArrowheads="1"/>
            </p:cNvPicPr>
            <p:nvPr/>
          </p:nvPicPr>
          <p:blipFill rotWithShape="1">
            <a:blip r:embed="rId8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0121"/>
            <a:stretch>
              <a:fillRect/>
            </a:stretch>
          </p:blipFill>
          <p:spPr bwMode="auto">
            <a:xfrm>
              <a:off x="3915" y="2291"/>
              <a:ext cx="1043" cy="8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Group 14"/>
          <p:cNvGrpSpPr/>
          <p:nvPr>
            <p:custDataLst>
              <p:tags r:id="rId9"/>
            </p:custDataLst>
          </p:nvPr>
        </p:nvGrpSpPr>
        <p:grpSpPr>
          <a:xfrm>
            <a:off x="6162675" y="1226820"/>
            <a:ext cx="798830" cy="798830"/>
            <a:chOff x="9836" y="2130"/>
            <a:chExt cx="1258" cy="1258"/>
          </a:xfrm>
        </p:grpSpPr>
        <p:sp>
          <p:nvSpPr>
            <p:cNvPr id="41" name="椭圆 40"/>
            <p:cNvSpPr>
              <a:spLocks noChangeAspect="1"/>
            </p:cNvSpPr>
            <p:nvPr>
              <p:custDataLst>
                <p:tags r:id="rId10"/>
              </p:custDataLst>
            </p:nvPr>
          </p:nvSpPr>
          <p:spPr>
            <a:xfrm>
              <a:off x="9836" y="2130"/>
              <a:ext cx="1258" cy="1258"/>
            </a:xfrm>
            <a:prstGeom prst="ellipse">
              <a:avLst/>
            </a:prstGeom>
            <a:noFill/>
            <a:ln w="31750">
              <a:solidFill>
                <a:schemeClr val="accent1">
                  <a:alpha val="80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sz="1350"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pic>
          <p:nvPicPr>
            <p:cNvPr id="1026" name="Picture 2" descr="minohealth"/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97" y="2413"/>
              <a:ext cx="737" cy="7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7"/>
          <p:cNvSpPr txBox="1">
            <a:spLocks noGrp="1"/>
          </p:cNvSpPr>
          <p:nvPr>
            <p:ph type="title"/>
          </p:nvPr>
        </p:nvSpPr>
        <p:spPr>
          <a:xfrm>
            <a:off x="4653625" y="2422104"/>
            <a:ext cx="4443654" cy="20631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Medical Diagnosis Challenges in Africa</a:t>
            </a:r>
            <a:endParaRPr dirty="0"/>
          </a:p>
        </p:txBody>
      </p:sp>
      <p:sp>
        <p:nvSpPr>
          <p:cNvPr id="960" name="Google Shape;960;p37"/>
          <p:cNvSpPr txBox="1">
            <a:spLocks noGrp="1"/>
          </p:cNvSpPr>
          <p:nvPr>
            <p:ph type="title" idx="2"/>
          </p:nvPr>
        </p:nvSpPr>
        <p:spPr>
          <a:xfrm>
            <a:off x="4653625" y="1525850"/>
            <a:ext cx="1235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03</a:t>
            </a:r>
            <a:endParaRPr dirty="0"/>
          </a:p>
        </p:txBody>
      </p:sp>
      <p:pic>
        <p:nvPicPr>
          <p:cNvPr id="961" name="Google Shape;961;p37"/>
          <p:cNvPicPr preferRelativeResize="0">
            <a:picLocks noGrp="1"/>
          </p:cNvPicPr>
          <p:nvPr>
            <p:ph type="pic" idx="3"/>
          </p:nvPr>
        </p:nvPicPr>
        <p:blipFill rotWithShape="1">
          <a:blip r:embed="rId1"/>
          <a:srcRect l="35472" r="10520"/>
          <a:stretch>
            <a:fillRect/>
          </a:stretch>
        </p:blipFill>
        <p:spPr>
          <a:xfrm>
            <a:off x="713225" y="539500"/>
            <a:ext cx="3293527" cy="4064502"/>
          </a:xfrm>
          <a:prstGeom prst="rect">
            <a:avLst/>
          </a:prstGeom>
        </p:spPr>
      </p:pic>
      <p:grpSp>
        <p:nvGrpSpPr>
          <p:cNvPr id="962" name="Google Shape;962;p37"/>
          <p:cNvGrpSpPr/>
          <p:nvPr/>
        </p:nvGrpSpPr>
        <p:grpSpPr>
          <a:xfrm>
            <a:off x="5889325" y="1660027"/>
            <a:ext cx="413601" cy="355696"/>
            <a:chOff x="1894000" y="2393902"/>
            <a:chExt cx="413601" cy="355696"/>
          </a:xfrm>
        </p:grpSpPr>
        <p:sp>
          <p:nvSpPr>
            <p:cNvPr id="963" name="Google Shape;963;p37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64" name="Google Shape;964;p37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39"/>
          <p:cNvSpPr txBox="1">
            <a:spLocks noGrp="1"/>
          </p:cNvSpPr>
          <p:nvPr>
            <p:ph type="title"/>
          </p:nvPr>
        </p:nvSpPr>
        <p:spPr>
          <a:xfrm>
            <a:off x="913130" y="613410"/>
            <a:ext cx="7318375" cy="11690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dirty="0"/>
              <a:t>Key Challenges in Applying Generative AI to Medical Diagnosis in Africa</a:t>
            </a:r>
            <a:endParaRPr lang="en-US" altLang="en-US" dirty="0"/>
          </a:p>
        </p:txBody>
      </p:sp>
      <p:sp>
        <p:nvSpPr>
          <p:cNvPr id="982" name="Google Shape;982;p39"/>
          <p:cNvSpPr txBox="1">
            <a:spLocks noGrp="1"/>
          </p:cNvSpPr>
          <p:nvPr>
            <p:ph type="subTitle" idx="4"/>
          </p:nvPr>
        </p:nvSpPr>
        <p:spPr>
          <a:xfrm>
            <a:off x="320605" y="2114595"/>
            <a:ext cx="2551155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tx2"/>
                </a:solidFill>
              </a:rPr>
              <a:t>Data Scarcity &amp; Lack </a:t>
            </a:r>
            <a:endParaRPr lang="en-US" sz="1400" dirty="0">
              <a:solidFill>
                <a:schemeClr val="tx2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tx2"/>
                </a:solidFill>
              </a:rPr>
              <a:t>Of Annotated Datasets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983" name="Google Shape;983;p39"/>
          <p:cNvSpPr txBox="1">
            <a:spLocks noGrp="1"/>
          </p:cNvSpPr>
          <p:nvPr>
            <p:ph type="subTitle" idx="5"/>
          </p:nvPr>
        </p:nvSpPr>
        <p:spPr>
          <a:xfrm>
            <a:off x="4103" y="2923046"/>
            <a:ext cx="2867657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tx2"/>
                </a:solidFill>
              </a:rPr>
              <a:t>Infrastructural Limitations </a:t>
            </a:r>
            <a:endParaRPr lang="en-US" sz="1400" dirty="0">
              <a:solidFill>
                <a:schemeClr val="tx2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tx2"/>
                </a:solidFill>
              </a:rPr>
              <a:t>(Tools, Internet, Power)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985" name="Google Shape;985;p39"/>
          <p:cNvSpPr txBox="1">
            <a:spLocks noGrp="1"/>
          </p:cNvSpPr>
          <p:nvPr>
            <p:ph type="subTitle" idx="2"/>
          </p:nvPr>
        </p:nvSpPr>
        <p:spPr>
          <a:xfrm>
            <a:off x="3083881" y="1965048"/>
            <a:ext cx="4952161" cy="6293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Medical datasets are scarce or lack sufficient annotation, limiting AI training.</a:t>
            </a:r>
            <a:endParaRPr sz="1600" dirty="0"/>
          </a:p>
        </p:txBody>
      </p:sp>
      <p:sp>
        <p:nvSpPr>
          <p:cNvPr id="987" name="Google Shape;987;p39"/>
          <p:cNvSpPr txBox="1">
            <a:spLocks noGrp="1"/>
          </p:cNvSpPr>
          <p:nvPr>
            <p:ph type="subTitle" idx="6"/>
          </p:nvPr>
        </p:nvSpPr>
        <p:spPr>
          <a:xfrm>
            <a:off x="320605" y="3731497"/>
            <a:ext cx="2551155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tx2"/>
                </a:solidFill>
              </a:rPr>
              <a:t>	Skilled Workforce Shortage</a:t>
            </a:r>
            <a:endParaRPr lang="en-US" sz="1400" dirty="0">
              <a:solidFill>
                <a:schemeClr val="tx2"/>
              </a:solidFill>
            </a:endParaRPr>
          </a:p>
        </p:txBody>
      </p:sp>
      <p:grpSp>
        <p:nvGrpSpPr>
          <p:cNvPr id="988" name="Google Shape;988;p39"/>
          <p:cNvGrpSpPr/>
          <p:nvPr/>
        </p:nvGrpSpPr>
        <p:grpSpPr>
          <a:xfrm>
            <a:off x="8349848" y="2745198"/>
            <a:ext cx="413601" cy="355696"/>
            <a:chOff x="1894000" y="2393902"/>
            <a:chExt cx="413601" cy="355696"/>
          </a:xfrm>
        </p:grpSpPr>
        <p:sp>
          <p:nvSpPr>
            <p:cNvPr id="989" name="Google Shape;989;p39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90" name="Google Shape;990;p39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0" name="Google Shape;985;p39"/>
          <p:cNvSpPr txBox="1"/>
          <p:nvPr/>
        </p:nvSpPr>
        <p:spPr>
          <a:xfrm>
            <a:off x="3083880" y="2777351"/>
            <a:ext cx="4952161" cy="629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9pPr>
          </a:lstStyle>
          <a:p>
            <a:pPr marL="0" indent="0" algn="l"/>
            <a:r>
              <a:rPr lang="en-US" sz="1600" dirty="0"/>
              <a:t>Many facilities suffer from inadequate tools, unreliable power, and limited internet connectivity.</a:t>
            </a:r>
            <a:endParaRPr lang="en-US" sz="1600" dirty="0"/>
          </a:p>
        </p:txBody>
      </p:sp>
      <p:sp>
        <p:nvSpPr>
          <p:cNvPr id="11" name="Google Shape;985;p39"/>
          <p:cNvSpPr txBox="1"/>
          <p:nvPr/>
        </p:nvSpPr>
        <p:spPr>
          <a:xfrm>
            <a:off x="3083880" y="3585802"/>
            <a:ext cx="4952161" cy="629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9pPr>
          </a:lstStyle>
          <a:p>
            <a:pPr marL="0" indent="0" algn="l"/>
            <a:r>
              <a:rPr lang="en-US" sz="1600" dirty="0"/>
              <a:t>There's also a shortage of professionals trained in both AI and healthcare.</a:t>
            </a:r>
            <a:endParaRPr lang="en-US" sz="1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7"/>
          <p:cNvSpPr txBox="1">
            <a:spLocks noGrp="1"/>
          </p:cNvSpPr>
          <p:nvPr>
            <p:ph type="title"/>
          </p:nvPr>
        </p:nvSpPr>
        <p:spPr>
          <a:xfrm>
            <a:off x="4653915" y="2368550"/>
            <a:ext cx="4291965" cy="18713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Image Generation with DGM</a:t>
            </a:r>
            <a:endParaRPr lang="en-US" dirty="0"/>
          </a:p>
        </p:txBody>
      </p:sp>
      <p:sp>
        <p:nvSpPr>
          <p:cNvPr id="960" name="Google Shape;960;p37"/>
          <p:cNvSpPr txBox="1">
            <a:spLocks noGrp="1"/>
          </p:cNvSpPr>
          <p:nvPr>
            <p:ph type="title" idx="2"/>
          </p:nvPr>
        </p:nvSpPr>
        <p:spPr>
          <a:xfrm>
            <a:off x="4653625" y="1525850"/>
            <a:ext cx="1235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07</a:t>
            </a:r>
            <a:endParaRPr dirty="0"/>
          </a:p>
        </p:txBody>
      </p:sp>
      <p:pic>
        <p:nvPicPr>
          <p:cNvPr id="961" name="Google Shape;961;p37"/>
          <p:cNvPicPr preferRelativeResize="0">
            <a:picLocks noGrp="1"/>
          </p:cNvPicPr>
          <p:nvPr>
            <p:ph type="pic" idx="3"/>
          </p:nvPr>
        </p:nvPicPr>
        <p:blipFill rotWithShape="1">
          <a:blip r:embed="rId1"/>
          <a:srcRect l="35472" r="10520"/>
          <a:stretch>
            <a:fillRect/>
          </a:stretch>
        </p:blipFill>
        <p:spPr>
          <a:xfrm>
            <a:off x="713225" y="539500"/>
            <a:ext cx="3293527" cy="4064502"/>
          </a:xfrm>
          <a:prstGeom prst="rect">
            <a:avLst/>
          </a:prstGeom>
        </p:spPr>
      </p:pic>
      <p:grpSp>
        <p:nvGrpSpPr>
          <p:cNvPr id="962" name="Google Shape;962;p37"/>
          <p:cNvGrpSpPr/>
          <p:nvPr/>
        </p:nvGrpSpPr>
        <p:grpSpPr>
          <a:xfrm>
            <a:off x="5889325" y="1660027"/>
            <a:ext cx="413601" cy="355696"/>
            <a:chOff x="1894000" y="2393902"/>
            <a:chExt cx="413601" cy="355696"/>
          </a:xfrm>
        </p:grpSpPr>
        <p:sp>
          <p:nvSpPr>
            <p:cNvPr id="963" name="Google Shape;963;p37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64" name="Google Shape;964;p37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5835" y="419100"/>
            <a:ext cx="7211695" cy="663575"/>
          </a:xfrm>
        </p:spPr>
        <p:txBody>
          <a:bodyPr/>
          <a:p>
            <a:r>
              <a:rPr lang="en-US" sz="2800"/>
              <a:t>Image Generation with Deep Generative Models</a:t>
            </a:r>
            <a:endParaRPr lang="en-US" sz="2800"/>
          </a:p>
        </p:txBody>
      </p:sp>
      <p:pic>
        <p:nvPicPr>
          <p:cNvPr id="5" name="Picture Placeholder 3" descr="generative-modeling-exampl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7055" y="1325245"/>
            <a:ext cx="8009890" cy="3211195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itle 2"/>
          <p:cNvSpPr>
            <a:spLocks noGrp="1"/>
          </p:cNvSpPr>
          <p:nvPr>
            <p:ph type="title" idx="2"/>
          </p:nvPr>
        </p:nvSpPr>
        <p:spPr>
          <a:xfrm>
            <a:off x="1933575" y="446405"/>
            <a:ext cx="5276850" cy="664210"/>
          </a:xfrm>
        </p:spPr>
        <p:txBody>
          <a:bodyPr/>
          <a:p>
            <a:r>
              <a:rPr lang="en-US" sz="2400"/>
              <a:t>Generative Adversarial Networks (GANs)</a:t>
            </a:r>
            <a:endParaRPr lang="en-US" sz="2400"/>
          </a:p>
        </p:txBody>
      </p:sp>
      <p:pic>
        <p:nvPicPr>
          <p:cNvPr id="4" name="Picture Placeholder 3" descr="gan-archi"/>
          <p:cNvPicPr>
            <a:picLocks noChangeAspect="1"/>
          </p:cNvPicPr>
          <p:nvPr>
            <p:ph type="pic" idx="3"/>
          </p:nvPr>
        </p:nvPicPr>
        <p:blipFill>
          <a:blip r:embed="rId1"/>
          <a:srcRect l="16573" t="9682" r="7162"/>
          <a:stretch>
            <a:fillRect/>
          </a:stretch>
        </p:blipFill>
        <p:spPr>
          <a:xfrm>
            <a:off x="1678940" y="1110615"/>
            <a:ext cx="5785485" cy="3463290"/>
          </a:xfrm>
          <a:prstGeom prst="rect">
            <a:avLst/>
          </a:prstGeom>
        </p:spPr>
      </p:pic>
      <p:grpSp>
        <p:nvGrpSpPr>
          <p:cNvPr id="988" name="Google Shape;988;p39"/>
          <p:cNvGrpSpPr/>
          <p:nvPr/>
        </p:nvGrpSpPr>
        <p:grpSpPr>
          <a:xfrm>
            <a:off x="794618" y="4020278"/>
            <a:ext cx="413601" cy="355696"/>
            <a:chOff x="1894000" y="2393902"/>
            <a:chExt cx="413601" cy="355696"/>
          </a:xfrm>
        </p:grpSpPr>
        <p:sp>
          <p:nvSpPr>
            <p:cNvPr id="989" name="Google Shape;989;p39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90" name="Google Shape;990;p39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itle 2"/>
          <p:cNvSpPr>
            <a:spLocks noGrp="1"/>
          </p:cNvSpPr>
          <p:nvPr>
            <p:ph type="title" idx="2"/>
          </p:nvPr>
        </p:nvSpPr>
        <p:spPr>
          <a:xfrm>
            <a:off x="2929255" y="491490"/>
            <a:ext cx="3284855" cy="664210"/>
          </a:xfrm>
        </p:spPr>
        <p:txBody>
          <a:bodyPr/>
          <a:p>
            <a:r>
              <a:rPr lang="en-US" sz="2400"/>
              <a:t>Variational Autoencoders</a:t>
            </a:r>
            <a:endParaRPr lang="en-US" sz="2400"/>
          </a:p>
        </p:txBody>
      </p:sp>
      <p:pic>
        <p:nvPicPr>
          <p:cNvPr id="5" name="Picture Placeholder 4" descr="An-illustration-of-the-internal-architectures-of-A-VAEs-and-B-GANs-Arrows-represent"/>
          <p:cNvPicPr>
            <a:picLocks noChangeAspect="1"/>
          </p:cNvPicPr>
          <p:nvPr>
            <p:ph type="pic" idx="3"/>
          </p:nvPr>
        </p:nvPicPr>
        <p:blipFill>
          <a:blip r:embed="rId1"/>
          <a:srcRect b="55596"/>
          <a:stretch>
            <a:fillRect/>
          </a:stretch>
        </p:blipFill>
        <p:spPr>
          <a:xfrm>
            <a:off x="507365" y="1910715"/>
            <a:ext cx="8128635" cy="194437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35"/>
          <p:cNvSpPr txBox="1">
            <a:spLocks noGrp="1"/>
          </p:cNvSpPr>
          <p:nvPr>
            <p:ph type="title" idx="15"/>
          </p:nvPr>
        </p:nvSpPr>
        <p:spPr>
          <a:xfrm>
            <a:off x="912925" y="539500"/>
            <a:ext cx="731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 of contents</a:t>
            </a:r>
            <a:endParaRPr lang="en-GB"/>
          </a:p>
        </p:txBody>
      </p:sp>
      <p:sp>
        <p:nvSpPr>
          <p:cNvPr id="915" name="Google Shape;915;p35"/>
          <p:cNvSpPr txBox="1">
            <a:spLocks noGrp="1"/>
          </p:cNvSpPr>
          <p:nvPr>
            <p:ph type="title"/>
          </p:nvPr>
        </p:nvSpPr>
        <p:spPr>
          <a:xfrm>
            <a:off x="607572" y="1580485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01</a:t>
            </a:r>
            <a:endParaRPr dirty="0"/>
          </a:p>
        </p:txBody>
      </p:sp>
      <p:sp>
        <p:nvSpPr>
          <p:cNvPr id="916" name="Google Shape;916;p35"/>
          <p:cNvSpPr txBox="1">
            <a:spLocks noGrp="1"/>
          </p:cNvSpPr>
          <p:nvPr>
            <p:ph type="title" idx="2"/>
          </p:nvPr>
        </p:nvSpPr>
        <p:spPr>
          <a:xfrm>
            <a:off x="607572" y="3178004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04</a:t>
            </a:r>
            <a:endParaRPr dirty="0"/>
          </a:p>
        </p:txBody>
      </p:sp>
      <p:sp>
        <p:nvSpPr>
          <p:cNvPr id="917" name="Google Shape;917;p35"/>
          <p:cNvSpPr txBox="1">
            <a:spLocks noGrp="1"/>
          </p:cNvSpPr>
          <p:nvPr>
            <p:ph type="title" idx="3"/>
          </p:nvPr>
        </p:nvSpPr>
        <p:spPr>
          <a:xfrm>
            <a:off x="3272449" y="1580485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02</a:t>
            </a:r>
            <a:endParaRPr dirty="0"/>
          </a:p>
        </p:txBody>
      </p:sp>
      <p:sp>
        <p:nvSpPr>
          <p:cNvPr id="918" name="Google Shape;918;p35"/>
          <p:cNvSpPr txBox="1">
            <a:spLocks noGrp="1"/>
          </p:cNvSpPr>
          <p:nvPr>
            <p:ph type="title" idx="4"/>
          </p:nvPr>
        </p:nvSpPr>
        <p:spPr>
          <a:xfrm>
            <a:off x="3272449" y="3178004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05</a:t>
            </a:r>
            <a:endParaRPr lang="en-GB"/>
          </a:p>
        </p:txBody>
      </p:sp>
      <p:sp>
        <p:nvSpPr>
          <p:cNvPr id="919" name="Google Shape;919;p35"/>
          <p:cNvSpPr txBox="1">
            <a:spLocks noGrp="1"/>
          </p:cNvSpPr>
          <p:nvPr>
            <p:ph type="title" idx="5"/>
          </p:nvPr>
        </p:nvSpPr>
        <p:spPr>
          <a:xfrm>
            <a:off x="5997388" y="1580485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03</a:t>
            </a:r>
            <a:endParaRPr lang="en-GB"/>
          </a:p>
        </p:txBody>
      </p:sp>
      <p:sp>
        <p:nvSpPr>
          <p:cNvPr id="920" name="Google Shape;920;p35"/>
          <p:cNvSpPr txBox="1">
            <a:spLocks noGrp="1"/>
          </p:cNvSpPr>
          <p:nvPr>
            <p:ph type="title" idx="6"/>
          </p:nvPr>
        </p:nvSpPr>
        <p:spPr>
          <a:xfrm>
            <a:off x="5997388" y="3178004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06</a:t>
            </a:r>
            <a:endParaRPr lang="en-GB"/>
          </a:p>
        </p:txBody>
      </p:sp>
      <p:sp>
        <p:nvSpPr>
          <p:cNvPr id="921" name="Google Shape;921;p35"/>
          <p:cNvSpPr txBox="1">
            <a:spLocks noGrp="1"/>
          </p:cNvSpPr>
          <p:nvPr>
            <p:ph type="subTitle" idx="1"/>
          </p:nvPr>
        </p:nvSpPr>
        <p:spPr>
          <a:xfrm>
            <a:off x="607572" y="2137186"/>
            <a:ext cx="2172000" cy="7535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Introduction</a:t>
            </a:r>
            <a:endParaRPr dirty="0"/>
          </a:p>
        </p:txBody>
      </p:sp>
      <p:sp>
        <p:nvSpPr>
          <p:cNvPr id="922" name="Google Shape;922;p35"/>
          <p:cNvSpPr txBox="1">
            <a:spLocks noGrp="1"/>
          </p:cNvSpPr>
          <p:nvPr>
            <p:ph type="subTitle" idx="7"/>
          </p:nvPr>
        </p:nvSpPr>
        <p:spPr>
          <a:xfrm>
            <a:off x="3272449" y="2137187"/>
            <a:ext cx="2172000" cy="7535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Objectives </a:t>
            </a:r>
            <a:endParaRPr dirty="0"/>
          </a:p>
        </p:txBody>
      </p:sp>
      <p:sp>
        <p:nvSpPr>
          <p:cNvPr id="923" name="Google Shape;923;p35"/>
          <p:cNvSpPr txBox="1">
            <a:spLocks noGrp="1"/>
          </p:cNvSpPr>
          <p:nvPr>
            <p:ph type="subTitle" idx="8"/>
          </p:nvPr>
        </p:nvSpPr>
        <p:spPr>
          <a:xfrm>
            <a:off x="607507" y="3750721"/>
            <a:ext cx="2699425" cy="7535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Medical Diagnosis Challenges in Africa</a:t>
            </a:r>
            <a:endParaRPr dirty="0"/>
          </a:p>
        </p:txBody>
      </p:sp>
      <p:sp>
        <p:nvSpPr>
          <p:cNvPr id="924" name="Google Shape;924;p35"/>
          <p:cNvSpPr txBox="1">
            <a:spLocks noGrp="1"/>
          </p:cNvSpPr>
          <p:nvPr>
            <p:ph type="subTitle" idx="9"/>
          </p:nvPr>
        </p:nvSpPr>
        <p:spPr>
          <a:xfrm>
            <a:off x="5997452" y="2153601"/>
            <a:ext cx="2462672" cy="7535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Case Studies</a:t>
            </a:r>
            <a:endParaRPr dirty="0"/>
          </a:p>
        </p:txBody>
      </p:sp>
      <p:sp>
        <p:nvSpPr>
          <p:cNvPr id="925" name="Google Shape;925;p35"/>
          <p:cNvSpPr txBox="1">
            <a:spLocks noGrp="1"/>
          </p:cNvSpPr>
          <p:nvPr>
            <p:ph type="subTitle" idx="13"/>
          </p:nvPr>
        </p:nvSpPr>
        <p:spPr>
          <a:xfrm>
            <a:off x="3206409" y="3751262"/>
            <a:ext cx="2624558" cy="7535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altLang="en-US" dirty="0"/>
              <a:t>Image Generation with DL</a:t>
            </a:r>
            <a:endParaRPr dirty="0"/>
          </a:p>
        </p:txBody>
      </p:sp>
      <p:grpSp>
        <p:nvGrpSpPr>
          <p:cNvPr id="927" name="Google Shape;927;p35"/>
          <p:cNvGrpSpPr/>
          <p:nvPr/>
        </p:nvGrpSpPr>
        <p:grpSpPr>
          <a:xfrm>
            <a:off x="1342272" y="1688989"/>
            <a:ext cx="413601" cy="355696"/>
            <a:chOff x="1894000" y="2393902"/>
            <a:chExt cx="413601" cy="355696"/>
          </a:xfrm>
        </p:grpSpPr>
        <p:sp>
          <p:nvSpPr>
            <p:cNvPr id="928" name="Google Shape;928;p35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29" name="Google Shape;929;p35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930" name="Google Shape;930;p35"/>
          <p:cNvGrpSpPr/>
          <p:nvPr/>
        </p:nvGrpSpPr>
        <p:grpSpPr>
          <a:xfrm>
            <a:off x="4007149" y="1688989"/>
            <a:ext cx="413601" cy="355696"/>
            <a:chOff x="1894000" y="2393902"/>
            <a:chExt cx="413601" cy="355696"/>
          </a:xfrm>
        </p:grpSpPr>
        <p:sp>
          <p:nvSpPr>
            <p:cNvPr id="931" name="Google Shape;931;p35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32" name="Google Shape;932;p35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933" name="Google Shape;933;p35"/>
          <p:cNvGrpSpPr/>
          <p:nvPr/>
        </p:nvGrpSpPr>
        <p:grpSpPr>
          <a:xfrm>
            <a:off x="6732088" y="1688989"/>
            <a:ext cx="413601" cy="355696"/>
            <a:chOff x="1894000" y="2393902"/>
            <a:chExt cx="413601" cy="355696"/>
          </a:xfrm>
        </p:grpSpPr>
        <p:sp>
          <p:nvSpPr>
            <p:cNvPr id="934" name="Google Shape;934;p35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35" name="Google Shape;935;p35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936" name="Google Shape;936;p35"/>
          <p:cNvGrpSpPr/>
          <p:nvPr/>
        </p:nvGrpSpPr>
        <p:grpSpPr>
          <a:xfrm>
            <a:off x="1342272" y="3286504"/>
            <a:ext cx="413601" cy="355696"/>
            <a:chOff x="1894000" y="2393902"/>
            <a:chExt cx="413601" cy="355696"/>
          </a:xfrm>
        </p:grpSpPr>
        <p:sp>
          <p:nvSpPr>
            <p:cNvPr id="937" name="Google Shape;937;p35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38" name="Google Shape;938;p35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939" name="Google Shape;939;p35"/>
          <p:cNvGrpSpPr/>
          <p:nvPr/>
        </p:nvGrpSpPr>
        <p:grpSpPr>
          <a:xfrm>
            <a:off x="4007149" y="3286504"/>
            <a:ext cx="413601" cy="355696"/>
            <a:chOff x="1894000" y="2393902"/>
            <a:chExt cx="413601" cy="355696"/>
          </a:xfrm>
        </p:grpSpPr>
        <p:sp>
          <p:nvSpPr>
            <p:cNvPr id="940" name="Google Shape;940;p35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41" name="Google Shape;941;p35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942" name="Google Shape;942;p35"/>
          <p:cNvGrpSpPr/>
          <p:nvPr/>
        </p:nvGrpSpPr>
        <p:grpSpPr>
          <a:xfrm>
            <a:off x="6732088" y="3286504"/>
            <a:ext cx="413601" cy="355696"/>
            <a:chOff x="1894000" y="2393902"/>
            <a:chExt cx="413601" cy="355696"/>
          </a:xfrm>
        </p:grpSpPr>
        <p:sp>
          <p:nvSpPr>
            <p:cNvPr id="943" name="Google Shape;943;p35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44" name="Google Shape;944;p35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4"/>
          </p:nvPr>
        </p:nvSpPr>
        <p:spPr>
          <a:xfrm>
            <a:off x="5830524" y="3751080"/>
            <a:ext cx="2828053" cy="624400"/>
          </a:xfrm>
        </p:spPr>
        <p:txBody>
          <a:bodyPr/>
          <a:lstStyle/>
          <a:p>
            <a:r>
              <a:rPr lang="en-US" dirty="0">
                <a:sym typeface="+mn-ea"/>
              </a:rPr>
              <a:t>Implementing a DL Model 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36"/>
          <p:cNvSpPr txBox="1">
            <a:spLocks noGrp="1"/>
          </p:cNvSpPr>
          <p:nvPr>
            <p:ph type="title"/>
          </p:nvPr>
        </p:nvSpPr>
        <p:spPr>
          <a:xfrm>
            <a:off x="473886" y="552766"/>
            <a:ext cx="4383739" cy="4684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Diffusion Models</a:t>
            </a:r>
            <a:endParaRPr sz="2800" dirty="0"/>
          </a:p>
        </p:txBody>
      </p:sp>
      <p:sp>
        <p:nvSpPr>
          <p:cNvPr id="950" name="Google Shape;950;p36"/>
          <p:cNvSpPr txBox="1">
            <a:spLocks noGrp="1"/>
          </p:cNvSpPr>
          <p:nvPr>
            <p:ph type="subTitle" idx="1"/>
          </p:nvPr>
        </p:nvSpPr>
        <p:spPr>
          <a:xfrm>
            <a:off x="701675" y="1021080"/>
            <a:ext cx="7556500" cy="1073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sz="1400" dirty="0"/>
              <a:t>Simulates a </a:t>
            </a:r>
            <a:r>
              <a:rPr lang="en-US" sz="1400" dirty="0">
                <a:solidFill>
                  <a:srgbClr val="FF0000"/>
                </a:solidFill>
              </a:rPr>
              <a:t>gradual denoising process</a:t>
            </a:r>
            <a:r>
              <a:rPr lang="en-US" sz="1400" dirty="0"/>
              <a:t>.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171450" indent="-171450"/>
            <a:r>
              <a:rPr lang="en-US" sz="1400" dirty="0"/>
              <a:t>Through </a:t>
            </a:r>
            <a:r>
              <a:rPr lang="en-US" sz="1400" b="1" dirty="0">
                <a:solidFill>
                  <a:schemeClr val="tx2"/>
                </a:solidFill>
              </a:rPr>
              <a:t>repeated training </a:t>
            </a:r>
            <a:r>
              <a:rPr lang="en-US" sz="1400" dirty="0"/>
              <a:t>on real data, the model learns to generate entirely new images that retain the statistical and structural characteristics of the original dataset.</a:t>
            </a:r>
            <a:endParaRPr lang="en-GB" sz="1400" dirty="0"/>
          </a:p>
        </p:txBody>
      </p:sp>
      <p:pic>
        <p:nvPicPr>
          <p:cNvPr id="4" name="Picture Placeholder 3" descr="diffusion_model_working"/>
          <p:cNvPicPr>
            <a:picLocks noChangeAspect="1"/>
          </p:cNvPicPr>
          <p:nvPr>
            <p:ph type="pic" idx="2"/>
          </p:nvPr>
        </p:nvPicPr>
        <p:blipFill>
          <a:blip r:embed="rId1"/>
          <a:stretch>
            <a:fillRect/>
          </a:stretch>
        </p:blipFill>
        <p:spPr>
          <a:xfrm>
            <a:off x="1217930" y="2094230"/>
            <a:ext cx="6523990" cy="269621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36"/>
          <p:cNvSpPr txBox="1">
            <a:spLocks noGrp="1"/>
          </p:cNvSpPr>
          <p:nvPr>
            <p:ph type="title"/>
          </p:nvPr>
        </p:nvSpPr>
        <p:spPr>
          <a:xfrm>
            <a:off x="473886" y="552766"/>
            <a:ext cx="4383739" cy="4684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How Diffusion Models Work...</a:t>
            </a:r>
            <a:endParaRPr sz="2800" dirty="0"/>
          </a:p>
        </p:txBody>
      </p:sp>
      <p:sp>
        <p:nvSpPr>
          <p:cNvPr id="610" name="椭圆 609"/>
          <p:cNvSpPr/>
          <p:nvPr>
            <p:custDataLst>
              <p:tags r:id="rId1"/>
            </p:custDataLst>
          </p:nvPr>
        </p:nvSpPr>
        <p:spPr>
          <a:xfrm>
            <a:off x="2915143" y="1133937"/>
            <a:ext cx="3360593" cy="3360593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51000"/>
                </a:schemeClr>
              </a:gs>
            </a:gsLst>
            <a:lin ang="16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sz="1520">
              <a:sym typeface="+mn-lt"/>
            </a:endParaRPr>
          </a:p>
        </p:txBody>
      </p:sp>
      <p:sp>
        <p:nvSpPr>
          <p:cNvPr id="609" name="椭圆 608"/>
          <p:cNvSpPr/>
          <p:nvPr>
            <p:custDataLst>
              <p:tags r:id="rId2"/>
            </p:custDataLst>
          </p:nvPr>
        </p:nvSpPr>
        <p:spPr>
          <a:xfrm>
            <a:off x="3722495" y="1941288"/>
            <a:ext cx="1745891" cy="1745891"/>
          </a:xfrm>
          <a:prstGeom prst="ellipse">
            <a:avLst/>
          </a:prstGeom>
          <a:solidFill>
            <a:schemeClr val="accent1">
              <a:lumMod val="20000"/>
              <a:lumOff val="80000"/>
              <a:alpha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sz="1520">
              <a:sym typeface="+mn-lt"/>
            </a:endParaRPr>
          </a:p>
        </p:txBody>
      </p:sp>
      <p:sp>
        <p:nvSpPr>
          <p:cNvPr id="10" name="椭圆 5"/>
          <p:cNvSpPr/>
          <p:nvPr>
            <p:custDataLst>
              <p:tags r:id="rId3"/>
            </p:custDataLst>
          </p:nvPr>
        </p:nvSpPr>
        <p:spPr>
          <a:xfrm>
            <a:off x="3847271" y="2059653"/>
            <a:ext cx="1509859" cy="1509859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50000">
                <a:schemeClr val="accent1">
                  <a:lumMod val="80000"/>
                  <a:lumOff val="20000"/>
                </a:schemeClr>
              </a:gs>
              <a:gs pos="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>
            <a:noFill/>
          </a:ln>
          <a:effectLst>
            <a:outerShdw blurRad="215900" dist="38100" dir="2700000" algn="tl" rotWithShape="0">
              <a:schemeClr val="accent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endParaRPr lang="en-US" sz="1690" b="1">
              <a:solidFill>
                <a:srgbClr val="FFFFFF"/>
              </a:solidFill>
              <a:latin typeface="+mj-lt"/>
              <a:sym typeface="+mn-lt"/>
            </a:endParaRPr>
          </a:p>
        </p:txBody>
      </p:sp>
      <p:sp>
        <p:nvSpPr>
          <p:cNvPr id="585" name="椭圆 584"/>
          <p:cNvSpPr/>
          <p:nvPr>
            <p:custDataLst>
              <p:tags r:id="rId4"/>
            </p:custDataLst>
          </p:nvPr>
        </p:nvSpPr>
        <p:spPr>
          <a:xfrm>
            <a:off x="3260869" y="1479662"/>
            <a:ext cx="2669141" cy="2669634"/>
          </a:xfrm>
          <a:prstGeom prst="ellipse">
            <a:avLst/>
          </a:prstGeom>
          <a:noFill/>
          <a:ln>
            <a:solidFill>
              <a:schemeClr val="accent1"/>
            </a:solidFill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20"/>
          </a:p>
        </p:txBody>
      </p:sp>
      <p:sp>
        <p:nvSpPr>
          <p:cNvPr id="592" name="弧形 591"/>
          <p:cNvSpPr/>
          <p:nvPr>
            <p:custDataLst>
              <p:tags r:id="rId5"/>
            </p:custDataLst>
          </p:nvPr>
        </p:nvSpPr>
        <p:spPr>
          <a:xfrm rot="14400000">
            <a:off x="3520287" y="1739081"/>
            <a:ext cx="2150799" cy="2150799"/>
          </a:xfrm>
          <a:prstGeom prst="arc">
            <a:avLst>
              <a:gd name="adj1" fmla="val 18745312"/>
              <a:gd name="adj2" fmla="val 5566165"/>
            </a:avLst>
          </a:prstGeom>
          <a:ln w="6350">
            <a:gradFill>
              <a:gsLst>
                <a:gs pos="0">
                  <a:schemeClr val="accent1">
                    <a:alpha val="0"/>
                  </a:schemeClr>
                </a:gs>
                <a:gs pos="60000">
                  <a:schemeClr val="accent1"/>
                </a:gs>
              </a:gsLst>
              <a:lin ang="5400000" scaled="1"/>
            </a:gradFill>
            <a:prstDash val="dash"/>
            <a:tailEnd type="triangle"/>
          </a:ln>
          <a:effectLst>
            <a:outerShdw blurRad="508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endParaRPr lang="en-US" sz="1520"/>
          </a:p>
        </p:txBody>
      </p:sp>
      <p:sp>
        <p:nvSpPr>
          <p:cNvPr id="14" name="矩形 7"/>
          <p:cNvSpPr/>
          <p:nvPr>
            <p:custDataLst>
              <p:tags r:id="rId6"/>
            </p:custDataLst>
          </p:nvPr>
        </p:nvSpPr>
        <p:spPr>
          <a:xfrm>
            <a:off x="440811" y="2059653"/>
            <a:ext cx="2352021" cy="484806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 algn="r">
              <a:spcBef>
                <a:spcPct val="0"/>
              </a:spcBef>
              <a:spcAft>
                <a:spcPct val="0"/>
              </a:spcAft>
            </a:pPr>
            <a:r>
              <a:rPr lang="en-US" sz="2365" b="1" dirty="0">
                <a:solidFill>
                  <a:schemeClr val="accent1"/>
                </a:solidFill>
                <a:latin typeface="+mj-lt"/>
              </a:rPr>
              <a:t>Forward</a:t>
            </a:r>
            <a:endParaRPr lang="en-US" sz="2365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7" name="矩形 11"/>
          <p:cNvSpPr/>
          <p:nvPr>
            <p:custDataLst>
              <p:tags r:id="rId7"/>
            </p:custDataLst>
          </p:nvPr>
        </p:nvSpPr>
        <p:spPr>
          <a:xfrm>
            <a:off x="6394102" y="2059653"/>
            <a:ext cx="2351465" cy="484806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365" b="1" dirty="0">
                <a:solidFill>
                  <a:schemeClr val="accent1"/>
                </a:solidFill>
                <a:latin typeface="+mj-lt"/>
              </a:rPr>
              <a:t>Backward</a:t>
            </a:r>
            <a:endParaRPr lang="en-US" sz="2365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587" name="椭圆 586"/>
          <p:cNvSpPr/>
          <p:nvPr>
            <p:custDataLst>
              <p:tags r:id="rId8"/>
            </p:custDataLst>
          </p:nvPr>
        </p:nvSpPr>
        <p:spPr>
          <a:xfrm>
            <a:off x="3043865" y="2477386"/>
            <a:ext cx="481353" cy="481353"/>
          </a:xfrm>
          <a:prstGeom prst="ellipse">
            <a:avLst/>
          </a:prstGeom>
          <a:gradFill>
            <a:gsLst>
              <a:gs pos="50000">
                <a:schemeClr val="accent1">
                  <a:lumMod val="80000"/>
                  <a:lumOff val="20000"/>
                </a:schemeClr>
              </a:gs>
              <a:gs pos="100000">
                <a:schemeClr val="accent1"/>
              </a:gs>
              <a:gs pos="0">
                <a:schemeClr val="accent1">
                  <a:lumMod val="60000"/>
                  <a:lumOff val="40000"/>
                  <a:alpha val="100000"/>
                </a:schemeClr>
              </a:gs>
            </a:gsLst>
            <a:lin ang="18900000" scaled="0"/>
          </a:gradFill>
          <a:ln>
            <a:noFill/>
          </a:ln>
          <a:effectLst>
            <a:outerShdw blurRad="139700" dist="50800" dir="2700000" algn="tl" rotWithShape="0">
              <a:schemeClr val="accent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sz="1520">
              <a:sym typeface="+mn-lt"/>
            </a:endParaRPr>
          </a:p>
        </p:txBody>
      </p:sp>
      <p:sp>
        <p:nvSpPr>
          <p:cNvPr id="588" name="椭圆 587"/>
          <p:cNvSpPr/>
          <p:nvPr>
            <p:custDataLst>
              <p:tags r:id="rId9"/>
            </p:custDataLst>
          </p:nvPr>
        </p:nvSpPr>
        <p:spPr>
          <a:xfrm>
            <a:off x="5673552" y="2502044"/>
            <a:ext cx="481353" cy="481353"/>
          </a:xfrm>
          <a:prstGeom prst="ellipse">
            <a:avLst/>
          </a:prstGeom>
          <a:gradFill>
            <a:gsLst>
              <a:gs pos="50000">
                <a:schemeClr val="accent1">
                  <a:lumMod val="80000"/>
                  <a:lumOff val="20000"/>
                </a:schemeClr>
              </a:gs>
              <a:gs pos="100000">
                <a:schemeClr val="accent1"/>
              </a:gs>
              <a:gs pos="0">
                <a:schemeClr val="accent1">
                  <a:lumMod val="60000"/>
                  <a:lumOff val="40000"/>
                  <a:alpha val="100000"/>
                </a:schemeClr>
              </a:gs>
            </a:gsLst>
            <a:lin ang="18900000" scaled="0"/>
          </a:gradFill>
          <a:ln>
            <a:noFill/>
          </a:ln>
          <a:effectLst>
            <a:outerShdw blurRad="139700" dist="50800" dir="2700000" algn="tl" rotWithShape="0">
              <a:schemeClr val="accent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sz="1520">
              <a:sym typeface="+mn-lt"/>
            </a:endParaRPr>
          </a:p>
        </p:txBody>
      </p:sp>
      <p:sp>
        <p:nvSpPr>
          <p:cNvPr id="18" name="弧形 4"/>
          <p:cNvSpPr/>
          <p:nvPr>
            <p:custDataLst>
              <p:tags r:id="rId10"/>
            </p:custDataLst>
          </p:nvPr>
        </p:nvSpPr>
        <p:spPr>
          <a:xfrm rot="4080000">
            <a:off x="3520780" y="1739574"/>
            <a:ext cx="2150799" cy="2150799"/>
          </a:xfrm>
          <a:prstGeom prst="arc">
            <a:avLst>
              <a:gd name="adj1" fmla="val 18745312"/>
              <a:gd name="adj2" fmla="val 5566165"/>
            </a:avLst>
          </a:prstGeom>
          <a:ln w="6350">
            <a:gradFill>
              <a:gsLst>
                <a:gs pos="0">
                  <a:schemeClr val="accent1">
                    <a:alpha val="0"/>
                  </a:schemeClr>
                </a:gs>
                <a:gs pos="60000">
                  <a:schemeClr val="accent1"/>
                </a:gs>
              </a:gsLst>
              <a:lin ang="5400000" scaled="1"/>
            </a:gradFill>
            <a:prstDash val="dash"/>
            <a:tailEnd type="triangle"/>
          </a:ln>
          <a:effectLst>
            <a:outerShdw blurRad="508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endParaRPr lang="en-US" sz="1520"/>
          </a:p>
        </p:txBody>
      </p:sp>
      <p:sp>
        <p:nvSpPr>
          <p:cNvPr id="19" name="矩形 12"/>
          <p:cNvSpPr/>
          <p:nvPr>
            <p:custDataLst>
              <p:tags r:id="rId11"/>
            </p:custDataLst>
          </p:nvPr>
        </p:nvSpPr>
        <p:spPr>
          <a:xfrm>
            <a:off x="3991283" y="2792040"/>
            <a:ext cx="1222123" cy="45768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fontScale="70000"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2025" b="1" dirty="0">
                <a:solidFill>
                  <a:schemeClr val="lt1">
                    <a:lumMod val="100000"/>
                  </a:schemeClr>
                </a:solidFill>
                <a:latin typeface="+mj-lt"/>
              </a:rPr>
              <a:t>2-Step Process</a:t>
            </a:r>
            <a:endParaRPr lang="en-US" sz="2025" b="1" dirty="0">
              <a:solidFill>
                <a:schemeClr val="lt1">
                  <a:lumMod val="100000"/>
                </a:schemeClr>
              </a:solidFill>
              <a:latin typeface="+mj-lt"/>
            </a:endParaRPr>
          </a:p>
        </p:txBody>
      </p:sp>
      <p:sp>
        <p:nvSpPr>
          <p:cNvPr id="20" name="矩形 13"/>
          <p:cNvSpPr/>
          <p:nvPr>
            <p:custDataLst>
              <p:tags r:id="rId12"/>
            </p:custDataLst>
          </p:nvPr>
        </p:nvSpPr>
        <p:spPr>
          <a:xfrm>
            <a:off x="440811" y="2568625"/>
            <a:ext cx="2352021" cy="111806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algn="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350" dirty="0">
                <a:solidFill>
                  <a:schemeClr val="tx2"/>
                </a:solidFill>
                <a:sym typeface="+mn-ea"/>
              </a:rPr>
              <a:t>Random</a:t>
            </a:r>
            <a:r>
              <a:rPr lang="en-US" sz="1350" b="1" dirty="0">
                <a:solidFill>
                  <a:schemeClr val="tx2"/>
                </a:solidFill>
                <a:sym typeface="+mn-ea"/>
              </a:rPr>
              <a:t>  noise </a:t>
            </a:r>
            <a:r>
              <a:rPr lang="en-US" sz="1350" b="1" dirty="0">
                <a:solidFill>
                  <a:schemeClr val="accent2"/>
                </a:solidFill>
                <a:sym typeface="+mn-ea"/>
              </a:rPr>
              <a:t>is added </a:t>
            </a:r>
            <a:r>
              <a:rPr lang="en-US" sz="1350" dirty="0">
                <a:solidFill>
                  <a:schemeClr val="accent2"/>
                </a:solidFill>
                <a:sym typeface="+mn-ea"/>
              </a:rPr>
              <a:t>to an image over many steps until it becomes pure noise</a:t>
            </a:r>
            <a:r>
              <a:rPr lang="en-US" sz="1350" dirty="0">
                <a:sym typeface="+mn-ea"/>
              </a:rPr>
              <a:t>.</a:t>
            </a:r>
            <a:endParaRPr lang="en-US" sz="1350" dirty="0"/>
          </a:p>
          <a:p>
            <a:pPr algn="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sz="13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矩形 14"/>
          <p:cNvSpPr/>
          <p:nvPr>
            <p:custDataLst>
              <p:tags r:id="rId13"/>
            </p:custDataLst>
          </p:nvPr>
        </p:nvSpPr>
        <p:spPr>
          <a:xfrm>
            <a:off x="6394102" y="2568625"/>
            <a:ext cx="2351465" cy="111806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350" dirty="0">
                <a:solidFill>
                  <a:schemeClr val="accent2"/>
                </a:solidFill>
                <a:sym typeface="+mn-ea"/>
              </a:rPr>
              <a:t>A neural network is trained to reverse this process and reconstruct the original image.</a:t>
            </a:r>
            <a:endParaRPr lang="en-US" sz="1350" dirty="0">
              <a:solidFill>
                <a:schemeClr val="accent2"/>
              </a:solidFill>
              <a:sym typeface="+mn-ea"/>
            </a:endParaRPr>
          </a:p>
        </p:txBody>
      </p:sp>
      <p:pic>
        <p:nvPicPr>
          <p:cNvPr id="27" name="Picture 26"/>
          <p:cNvPicPr/>
          <p:nvPr/>
        </p:nvPicPr>
        <p:blipFill>
          <a:blip r:embed="rId14"/>
          <a:stretch>
            <a:fillRect/>
          </a:stretch>
        </p:blipFill>
        <p:spPr>
          <a:xfrm>
            <a:off x="4368800" y="2353945"/>
            <a:ext cx="448945" cy="438150"/>
          </a:xfrm>
          <a:prstGeom prst="rect">
            <a:avLst/>
          </a:prstGeom>
        </p:spPr>
      </p:pic>
      <p:pic>
        <p:nvPicPr>
          <p:cNvPr id="28" name="Picture 27"/>
          <p:cNvPicPr/>
          <p:nvPr/>
        </p:nvPicPr>
        <p:blipFill>
          <a:blip r:embed="rId15"/>
          <a:stretch>
            <a:fillRect/>
          </a:stretch>
        </p:blipFill>
        <p:spPr>
          <a:xfrm>
            <a:off x="5692140" y="2501900"/>
            <a:ext cx="384810" cy="407670"/>
          </a:xfrm>
          <a:prstGeom prst="rect">
            <a:avLst/>
          </a:prstGeom>
        </p:spPr>
      </p:pic>
      <p:pic>
        <p:nvPicPr>
          <p:cNvPr id="29" name="Picture 28"/>
          <p:cNvPicPr/>
          <p:nvPr/>
        </p:nvPicPr>
        <p:blipFill>
          <a:blip r:embed="rId15"/>
          <a:stretch>
            <a:fillRect/>
          </a:stretch>
        </p:blipFill>
        <p:spPr>
          <a:xfrm>
            <a:off x="3127375" y="2501900"/>
            <a:ext cx="384810" cy="407670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2" name="Google Shape;952;p36"/>
          <p:cNvGrpSpPr/>
          <p:nvPr/>
        </p:nvGrpSpPr>
        <p:grpSpPr>
          <a:xfrm>
            <a:off x="219646" y="4206775"/>
            <a:ext cx="413601" cy="355696"/>
            <a:chOff x="1894000" y="2393902"/>
            <a:chExt cx="413601" cy="355696"/>
          </a:xfrm>
        </p:grpSpPr>
        <p:sp>
          <p:nvSpPr>
            <p:cNvPr id="953" name="Google Shape;953;p36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54" name="Google Shape;954;p36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pic>
        <p:nvPicPr>
          <p:cNvPr id="3" name="Picture Placeholder 2" descr="diffusion_model_chest"/>
          <p:cNvPicPr>
            <a:picLocks noChangeAspect="1"/>
          </p:cNvPicPr>
          <p:nvPr>
            <p:ph type="pic" idx="2"/>
          </p:nvPr>
        </p:nvPicPr>
        <p:blipFill>
          <a:blip r:embed="rId1"/>
          <a:stretch>
            <a:fillRect/>
          </a:stretch>
        </p:blipFill>
        <p:spPr>
          <a:xfrm>
            <a:off x="893445" y="1211580"/>
            <a:ext cx="7426960" cy="3350895"/>
          </a:xfrm>
          <a:prstGeom prst="rect">
            <a:avLst/>
          </a:prstGeom>
        </p:spPr>
      </p:pic>
      <p:sp>
        <p:nvSpPr>
          <p:cNvPr id="28" name="Google Shape;949;p36"/>
          <p:cNvSpPr txBox="1">
            <a:spLocks noGrp="1"/>
          </p:cNvSpPr>
          <p:nvPr/>
        </p:nvSpPr>
        <p:spPr>
          <a:xfrm>
            <a:off x="480236" y="552766"/>
            <a:ext cx="4383739" cy="4684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hare Tech" panose="00000500000000000000"/>
              <a:buNone/>
              <a:defRPr sz="3200" b="1" i="0" u="none" strike="noStrike" cap="none">
                <a:solidFill>
                  <a:schemeClr val="accent6"/>
                </a:solidFill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hare Tech" panose="00000500000000000000"/>
              <a:buNone/>
              <a:defRPr sz="3000" b="1" i="0" u="none" strike="noStrike" cap="none">
                <a:solidFill>
                  <a:schemeClr val="accent6"/>
                </a:solidFill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hare Tech" panose="00000500000000000000"/>
              <a:buNone/>
              <a:defRPr sz="3000" b="1" i="0" u="none" strike="noStrike" cap="none">
                <a:solidFill>
                  <a:schemeClr val="accent6"/>
                </a:solidFill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hare Tech" panose="00000500000000000000"/>
              <a:buNone/>
              <a:defRPr sz="3000" b="1" i="0" u="none" strike="noStrike" cap="none">
                <a:solidFill>
                  <a:schemeClr val="accent6"/>
                </a:solidFill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hare Tech" panose="00000500000000000000"/>
              <a:buNone/>
              <a:defRPr sz="3000" b="1" i="0" u="none" strike="noStrike" cap="none">
                <a:solidFill>
                  <a:schemeClr val="accent6"/>
                </a:solidFill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hare Tech" panose="00000500000000000000"/>
              <a:buNone/>
              <a:defRPr sz="3000" b="1" i="0" u="none" strike="noStrike" cap="none">
                <a:solidFill>
                  <a:schemeClr val="accent6"/>
                </a:solidFill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hare Tech" panose="00000500000000000000"/>
              <a:buNone/>
              <a:defRPr sz="3000" b="1" i="0" u="none" strike="noStrike" cap="none">
                <a:solidFill>
                  <a:schemeClr val="accent6"/>
                </a:solidFill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hare Tech" panose="00000500000000000000"/>
              <a:buNone/>
              <a:defRPr sz="3000" b="1" i="0" u="none" strike="noStrike" cap="none">
                <a:solidFill>
                  <a:schemeClr val="accent6"/>
                </a:solidFill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hare Tech" panose="00000500000000000000"/>
              <a:buNone/>
              <a:defRPr sz="3000" b="1" i="0" u="none" strike="noStrike" cap="none">
                <a:solidFill>
                  <a:schemeClr val="accent6"/>
                </a:solidFill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How Diffusion Models Work...</a:t>
            </a:r>
            <a:endParaRPr sz="28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40"/>
          <p:cNvSpPr txBox="1">
            <a:spLocks noGrp="1"/>
          </p:cNvSpPr>
          <p:nvPr>
            <p:ph type="title"/>
          </p:nvPr>
        </p:nvSpPr>
        <p:spPr>
          <a:xfrm>
            <a:off x="912925" y="539500"/>
            <a:ext cx="731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Diffusion Models in Medical Imaging</a:t>
            </a:r>
            <a:endParaRPr dirty="0"/>
          </a:p>
        </p:txBody>
      </p:sp>
      <p:sp>
        <p:nvSpPr>
          <p:cNvPr id="14" name="Google Shape;998;p40"/>
          <p:cNvSpPr txBox="1"/>
          <p:nvPr/>
        </p:nvSpPr>
        <p:spPr>
          <a:xfrm>
            <a:off x="733779" y="1834209"/>
            <a:ext cx="8055386" cy="2489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Share" panose="02000506040000020004"/>
              <a:buNone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9pPr>
          </a:lstStyle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Unlike older generative methods like </a:t>
            </a:r>
            <a:r>
              <a:rPr lang="en-US" b="1" dirty="0">
                <a:solidFill>
                  <a:schemeClr val="tx2"/>
                </a:solidFill>
              </a:rPr>
              <a:t>GANs</a:t>
            </a:r>
            <a:r>
              <a:rPr lang="en-US" dirty="0"/>
              <a:t>, diffusion models tend to produce more </a:t>
            </a:r>
            <a:r>
              <a:rPr lang="en-US" b="1" dirty="0">
                <a:solidFill>
                  <a:schemeClr val="tx2"/>
                </a:solidFill>
              </a:rPr>
              <a:t>stable</a:t>
            </a:r>
            <a:r>
              <a:rPr lang="en-US" dirty="0"/>
              <a:t> and </a:t>
            </a:r>
            <a:r>
              <a:rPr lang="en-US" b="1" dirty="0">
                <a:solidFill>
                  <a:schemeClr val="tx2"/>
                </a:solidFill>
              </a:rPr>
              <a:t>diverse</a:t>
            </a:r>
            <a:r>
              <a:rPr lang="en-US" dirty="0"/>
              <a:t> outputs without mode collapse.</a:t>
            </a: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Their ability to </a:t>
            </a:r>
            <a:r>
              <a:rPr lang="en-US" b="1" dirty="0">
                <a:solidFill>
                  <a:schemeClr val="tx2"/>
                </a:solidFill>
              </a:rPr>
              <a:t>generate complex, high-resolution images </a:t>
            </a:r>
            <a:r>
              <a:rPr lang="en-US" dirty="0"/>
              <a:t>makes them ideal for medical domains where detail is critical.</a:t>
            </a: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They also </a:t>
            </a:r>
            <a:r>
              <a:rPr lang="en-US" b="1" dirty="0">
                <a:solidFill>
                  <a:schemeClr val="tx2"/>
                </a:solidFill>
              </a:rPr>
              <a:t>support controllable generation</a:t>
            </a:r>
            <a:r>
              <a:rPr lang="en-US" dirty="0"/>
              <a:t>, meaning images can be conditioned on labels or existing patient metadata (e.g., "generate a lung x-ray with signs of tuberculosis").</a:t>
            </a:r>
            <a:endParaRPr lang="en-US" dirty="0"/>
          </a:p>
        </p:txBody>
      </p:sp>
      <p:sp>
        <p:nvSpPr>
          <p:cNvPr id="15" name="Google Shape;1001;p40"/>
          <p:cNvSpPr txBox="1"/>
          <p:nvPr/>
        </p:nvSpPr>
        <p:spPr>
          <a:xfrm>
            <a:off x="10365" y="1241134"/>
            <a:ext cx="8270799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Raleway"/>
              <a:buNone/>
              <a:defRPr sz="1800" b="1" i="0" u="none" strike="noStrike" cap="none">
                <a:solidFill>
                  <a:schemeClr val="accent6"/>
                </a:solidFill>
                <a:latin typeface="Share Tech" panose="00000500000000000000"/>
                <a:ea typeface="Share Tech" panose="00000500000000000000"/>
                <a:cs typeface="Share Tech" panose="00000500000000000000"/>
                <a:sym typeface="Share Tech" panose="00000500000000000000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 dirty="0"/>
              <a:t>Key Advantages in Medical Applications</a:t>
            </a:r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7"/>
          <p:cNvSpPr txBox="1">
            <a:spLocks noGrp="1"/>
          </p:cNvSpPr>
          <p:nvPr>
            <p:ph type="title"/>
          </p:nvPr>
        </p:nvSpPr>
        <p:spPr>
          <a:xfrm>
            <a:off x="4445000" y="2367915"/>
            <a:ext cx="4699000" cy="10642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Let’s Code it...</a:t>
            </a:r>
            <a:endParaRPr lang="en-US" dirty="0"/>
          </a:p>
        </p:txBody>
      </p:sp>
      <p:sp>
        <p:nvSpPr>
          <p:cNvPr id="960" name="Google Shape;960;p37"/>
          <p:cNvSpPr txBox="1">
            <a:spLocks noGrp="1"/>
          </p:cNvSpPr>
          <p:nvPr>
            <p:ph type="title" idx="2"/>
          </p:nvPr>
        </p:nvSpPr>
        <p:spPr>
          <a:xfrm>
            <a:off x="4445185" y="1525850"/>
            <a:ext cx="144414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08</a:t>
            </a:r>
            <a:endParaRPr dirty="0"/>
          </a:p>
        </p:txBody>
      </p:sp>
      <p:pic>
        <p:nvPicPr>
          <p:cNvPr id="961" name="Google Shape;961;p37"/>
          <p:cNvPicPr preferRelativeResize="0">
            <a:picLocks noGrp="1"/>
          </p:cNvPicPr>
          <p:nvPr>
            <p:ph type="pic" idx="3"/>
          </p:nvPr>
        </p:nvPicPr>
        <p:blipFill rotWithShape="1">
          <a:blip r:embed="rId1"/>
          <a:srcRect l="35472" r="10520"/>
          <a:stretch>
            <a:fillRect/>
          </a:stretch>
        </p:blipFill>
        <p:spPr>
          <a:xfrm>
            <a:off x="713225" y="539500"/>
            <a:ext cx="3293527" cy="4064502"/>
          </a:xfrm>
          <a:prstGeom prst="rect">
            <a:avLst/>
          </a:prstGeom>
        </p:spPr>
      </p:pic>
      <p:grpSp>
        <p:nvGrpSpPr>
          <p:cNvPr id="962" name="Google Shape;962;p37"/>
          <p:cNvGrpSpPr/>
          <p:nvPr/>
        </p:nvGrpSpPr>
        <p:grpSpPr>
          <a:xfrm>
            <a:off x="5889325" y="1660027"/>
            <a:ext cx="413601" cy="355696"/>
            <a:chOff x="1894000" y="2393902"/>
            <a:chExt cx="413601" cy="355696"/>
          </a:xfrm>
        </p:grpSpPr>
        <p:sp>
          <p:nvSpPr>
            <p:cNvPr id="963" name="Google Shape;963;p37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64" name="Google Shape;964;p37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36"/>
          <p:cNvSpPr txBox="1">
            <a:spLocks noGrp="1"/>
          </p:cNvSpPr>
          <p:nvPr>
            <p:ph type="title"/>
          </p:nvPr>
        </p:nvSpPr>
        <p:spPr>
          <a:xfrm>
            <a:off x="405130" y="499110"/>
            <a:ext cx="2889250" cy="4686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Dataset</a:t>
            </a:r>
            <a:endParaRPr sz="2800" dirty="0"/>
          </a:p>
        </p:txBody>
      </p:sp>
      <p:sp>
        <p:nvSpPr>
          <p:cNvPr id="950" name="Google Shape;950;p36"/>
          <p:cNvSpPr txBox="1">
            <a:spLocks noGrp="1"/>
          </p:cNvSpPr>
          <p:nvPr>
            <p:ph type="subTitle" idx="1"/>
          </p:nvPr>
        </p:nvSpPr>
        <p:spPr>
          <a:xfrm>
            <a:off x="405130" y="1233170"/>
            <a:ext cx="3744595" cy="29508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altLang="en-US" sz="1400" dirty="0"/>
              <a:t>This dataset is a simple MNIST-style medical images in 64x64 dimension;</a:t>
            </a:r>
            <a:endParaRPr lang="en-US" altLang="en-US" sz="1400" dirty="0"/>
          </a:p>
          <a:p>
            <a:pPr marL="171450" indent="-171450"/>
            <a:endParaRPr lang="en-US" altLang="en-US" sz="1400" dirty="0"/>
          </a:p>
          <a:p>
            <a:pPr marL="171450" indent="-171450"/>
            <a:r>
              <a:rPr lang="en-US" altLang="en-US" sz="1400" dirty="0"/>
              <a:t>There were originaly taken from other datasets and processed into such style. There are 58954 medical images belonging to 6 classes.</a:t>
            </a:r>
            <a:endParaRPr lang="en-US" altLang="en-US" sz="1400" dirty="0"/>
          </a:p>
          <a:p>
            <a:pPr marL="171450" indent="-171450"/>
            <a:endParaRPr lang="en-US" altLang="en-US" sz="1400" dirty="0"/>
          </a:p>
          <a:p>
            <a:pPr marL="171450" indent="-171450"/>
            <a:r>
              <a:rPr lang="en-US" altLang="en-US" sz="1400" dirty="0"/>
              <a:t>In this tutorial, we are only interested in this 2 classes: </a:t>
            </a:r>
            <a:endParaRPr lang="en-US" altLang="en-US" sz="1400" dirty="0"/>
          </a:p>
          <a:p>
            <a:pPr marL="628650" lvl="1" indent="-171450" algn="l"/>
            <a:r>
              <a:rPr lang="en-US" altLang="en-US" sz="1400" dirty="0"/>
              <a:t>CXR - images od chest x-rays (10,000 images)</a:t>
            </a:r>
            <a:endParaRPr lang="en-US" altLang="en-US" sz="1400" dirty="0"/>
          </a:p>
          <a:p>
            <a:pPr marL="457200" lvl="1" indent="0" algn="l">
              <a:buNone/>
            </a:pPr>
            <a:endParaRPr lang="en-US" altLang="en-US" sz="1400" dirty="0"/>
          </a:p>
          <a:p>
            <a:pPr marL="628650" lvl="1" indent="-171450" algn="l"/>
            <a:r>
              <a:rPr lang="en-US" altLang="en-US" sz="1400" dirty="0"/>
              <a:t>Hand - images of hand x-rays (10,000 images)</a:t>
            </a:r>
            <a:endParaRPr lang="en-US" altLang="en-US" sz="1400" dirty="0"/>
          </a:p>
        </p:txBody>
      </p:sp>
      <p:grpSp>
        <p:nvGrpSpPr>
          <p:cNvPr id="952" name="Google Shape;952;p36"/>
          <p:cNvGrpSpPr/>
          <p:nvPr/>
        </p:nvGrpSpPr>
        <p:grpSpPr>
          <a:xfrm>
            <a:off x="4301426" y="3901975"/>
            <a:ext cx="413601" cy="355696"/>
            <a:chOff x="1894000" y="2393902"/>
            <a:chExt cx="413601" cy="355696"/>
          </a:xfrm>
        </p:grpSpPr>
        <p:sp>
          <p:nvSpPr>
            <p:cNvPr id="953" name="Google Shape;953;p36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54" name="Google Shape;954;p36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3" name="Text Box 2"/>
          <p:cNvSpPr txBox="1"/>
          <p:nvPr/>
        </p:nvSpPr>
        <p:spPr>
          <a:xfrm>
            <a:off x="405130" y="4741545"/>
            <a:ext cx="8359775" cy="25908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/>
            <a:r>
              <a:rPr lang="en-US" altLang="en-US" sz="800">
                <a:solidFill>
                  <a:schemeClr val="accent2"/>
                </a:solidFill>
                <a:sym typeface="+mn-ea"/>
              </a:rPr>
              <a:t>https://www.kaggle.com/datasets/andrewmvd/medical-mnist</a:t>
            </a:r>
            <a:endParaRPr lang="en-US" altLang="en-US" sz="800">
              <a:solidFill>
                <a:schemeClr val="accent2"/>
              </a:solidFill>
              <a:sym typeface="+mn-ea"/>
            </a:endParaRPr>
          </a:p>
        </p:txBody>
      </p:sp>
      <p:pic>
        <p:nvPicPr>
          <p:cNvPr id="4" name="Picture Placeholder 3" descr="medical mnist dataset about"/>
          <p:cNvPicPr>
            <a:picLocks noChangeAspect="1"/>
          </p:cNvPicPr>
          <p:nvPr>
            <p:ph type="pic" idx="2"/>
          </p:nvPr>
        </p:nvPicPr>
        <p:blipFill>
          <a:blip r:embed="rId1"/>
          <a:stretch>
            <a:fillRect/>
          </a:stretch>
        </p:blipFill>
        <p:spPr>
          <a:xfrm>
            <a:off x="5142865" y="1238250"/>
            <a:ext cx="3168015" cy="315658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36"/>
          <p:cNvSpPr txBox="1">
            <a:spLocks noGrp="1"/>
          </p:cNvSpPr>
          <p:nvPr>
            <p:ph type="title"/>
          </p:nvPr>
        </p:nvSpPr>
        <p:spPr>
          <a:xfrm>
            <a:off x="587622" y="296014"/>
            <a:ext cx="4383739" cy="4684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Forward Stage</a:t>
            </a:r>
            <a:endParaRPr lang="en-US" sz="2800" dirty="0"/>
          </a:p>
        </p:txBody>
      </p:sp>
      <p:sp>
        <p:nvSpPr>
          <p:cNvPr id="950" name="Google Shape;950;p36"/>
          <p:cNvSpPr txBox="1">
            <a:spLocks noGrp="1"/>
          </p:cNvSpPr>
          <p:nvPr>
            <p:ph type="subTitle" idx="1"/>
          </p:nvPr>
        </p:nvSpPr>
        <p:spPr>
          <a:xfrm>
            <a:off x="528320" y="1217295"/>
            <a:ext cx="6808470" cy="5549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altLang="en-US" sz="1400" dirty="0"/>
              <a:t>Task 1: Adding noise to image at several timesteps</a:t>
            </a:r>
            <a:endParaRPr lang="en-US" altLang="en-US" sz="1400" dirty="0"/>
          </a:p>
        </p:txBody>
      </p:sp>
      <p:pic>
        <p:nvPicPr>
          <p:cNvPr id="951" name="Google Shape;951;p36" descr="C:\Users\Project PC\Downloads\Forward-process-1024x388.jpgForward-process-1024x388"/>
          <p:cNvPicPr preferRelativeResize="0">
            <a:picLocks noGrp="1"/>
          </p:cNvPicPr>
          <p:nvPr>
            <p:ph type="pic" idx="2"/>
          </p:nvPr>
        </p:nvPicPr>
        <p:blipFill>
          <a:blip r:embed="rId1"/>
          <a:srcRect t="27560" b="6073"/>
          <a:stretch>
            <a:fillRect/>
          </a:stretch>
        </p:blipFill>
        <p:spPr>
          <a:xfrm>
            <a:off x="587375" y="2033905"/>
            <a:ext cx="8087360" cy="2184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36"/>
          <p:cNvSpPr txBox="1">
            <a:spLocks noGrp="1"/>
          </p:cNvSpPr>
          <p:nvPr>
            <p:ph type="title"/>
          </p:nvPr>
        </p:nvSpPr>
        <p:spPr>
          <a:xfrm>
            <a:off x="878452" y="296014"/>
            <a:ext cx="4383739" cy="4684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Reverse Stage</a:t>
            </a:r>
            <a:endParaRPr lang="en-US" sz="2800" dirty="0"/>
          </a:p>
        </p:txBody>
      </p:sp>
      <p:sp>
        <p:nvSpPr>
          <p:cNvPr id="950" name="Google Shape;950;p36"/>
          <p:cNvSpPr txBox="1">
            <a:spLocks noGrp="1"/>
          </p:cNvSpPr>
          <p:nvPr>
            <p:ph type="subTitle" idx="1"/>
          </p:nvPr>
        </p:nvSpPr>
        <p:spPr>
          <a:xfrm>
            <a:off x="633095" y="960120"/>
            <a:ext cx="6317615" cy="4883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altLang="en-US" sz="1400" dirty="0"/>
              <a:t>Task: Build a UNET architecture to learn to predict noise from input</a:t>
            </a:r>
            <a:endParaRPr lang="en-US" altLang="en-US" sz="1400" dirty="0"/>
          </a:p>
        </p:txBody>
      </p:sp>
      <p:pic>
        <p:nvPicPr>
          <p:cNvPr id="951" name="Google Shape;951;p36" descr="C:\Users\Project PC\Downloads\Reverse-process-1024x388.jpgReverse-process-1024x388"/>
          <p:cNvPicPr preferRelativeResize="0">
            <a:picLocks noGrp="1"/>
          </p:cNvPicPr>
          <p:nvPr>
            <p:ph type="pic" idx="2"/>
          </p:nvPr>
        </p:nvPicPr>
        <p:blipFill>
          <a:blip r:embed="rId1"/>
          <a:srcRect t="24573" b="3717"/>
          <a:stretch>
            <a:fillRect/>
          </a:stretch>
        </p:blipFill>
        <p:spPr>
          <a:xfrm>
            <a:off x="633095" y="1795145"/>
            <a:ext cx="8099425" cy="2200910"/>
          </a:xfrm>
          <a:prstGeom prst="rect">
            <a:avLst/>
          </a:prstGeom>
        </p:spPr>
      </p:pic>
      <p:grpSp>
        <p:nvGrpSpPr>
          <p:cNvPr id="952" name="Google Shape;952;p36"/>
          <p:cNvGrpSpPr/>
          <p:nvPr/>
        </p:nvGrpSpPr>
        <p:grpSpPr>
          <a:xfrm>
            <a:off x="4711001" y="4257575"/>
            <a:ext cx="413601" cy="355696"/>
            <a:chOff x="1894000" y="2393902"/>
            <a:chExt cx="413601" cy="355696"/>
          </a:xfrm>
        </p:grpSpPr>
        <p:sp>
          <p:nvSpPr>
            <p:cNvPr id="953" name="Google Shape;953;p36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54" name="Google Shape;954;p36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3" name="Text Box 2"/>
          <p:cNvSpPr txBox="1"/>
          <p:nvPr/>
        </p:nvSpPr>
        <p:spPr>
          <a:xfrm>
            <a:off x="633095" y="4641215"/>
            <a:ext cx="8138160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304800" indent="-304800" defTabSz="457200">
              <a:spcBef>
                <a:spcPct val="0"/>
              </a:spcBef>
              <a:spcAft>
                <a:spcPts val="800"/>
              </a:spcAft>
            </a:pPr>
            <a:r>
              <a:rPr lang="en-US" sz="1000">
                <a:solidFill>
                  <a:schemeClr val="accent2"/>
                </a:solidFill>
                <a:latin typeface="Calibri" panose="020F0502020204030204"/>
                <a:ea typeface="Calibri" panose="020F0502020204030204"/>
              </a:rPr>
              <a:t>Chen, M., Mei, S., Fan, J., &amp; Wang, M. (2024). </a:t>
            </a:r>
            <a:r>
              <a:rPr lang="en-US" sz="1000" i="1">
                <a:solidFill>
                  <a:schemeClr val="accent2"/>
                </a:solidFill>
                <a:latin typeface="Calibri" panose="020F0502020204030204"/>
                <a:ea typeface="Calibri" panose="020F0502020204030204"/>
              </a:rPr>
              <a:t>An Overview of Diffusion Models: Applications, Guided Generation, Statistical Rates and Optimization</a:t>
            </a:r>
            <a:r>
              <a:rPr lang="en-US" sz="1000">
                <a:solidFill>
                  <a:schemeClr val="accent2"/>
                </a:solidFill>
                <a:latin typeface="Calibri" panose="020F0502020204030204"/>
                <a:ea typeface="Calibri" panose="020F0502020204030204"/>
              </a:rPr>
              <a:t>. 1–39. http://arxiv.org/abs/2404.07771</a:t>
            </a:r>
            <a:endParaRPr lang="en-US" altLang="zh-CN" sz="1000">
              <a:solidFill>
                <a:schemeClr val="accent2"/>
              </a:solidFill>
              <a:latin typeface="Calibri" panose="020F0502020204030204"/>
              <a:ea typeface="Calibri" panose="020F0502020204030204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40"/>
          <p:cNvSpPr txBox="1">
            <a:spLocks noGrp="1"/>
          </p:cNvSpPr>
          <p:nvPr>
            <p:ph type="title"/>
          </p:nvPr>
        </p:nvSpPr>
        <p:spPr>
          <a:xfrm>
            <a:off x="912925" y="539500"/>
            <a:ext cx="731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Architecture of </a:t>
            </a:r>
            <a:r>
              <a:rPr lang="en-US" dirty="0" err="1"/>
              <a:t>Unet</a:t>
            </a:r>
            <a:r>
              <a:rPr lang="en-US" dirty="0"/>
              <a:t> Models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323283" y="1408960"/>
            <a:ext cx="6497433" cy="3153786"/>
          </a:xfrm>
          <a:prstGeom prst="rect">
            <a:avLst/>
          </a:prstGeom>
        </p:spPr>
      </p:pic>
      <p:sp>
        <p:nvSpPr>
          <p:cNvPr id="8" name="Google Shape;950;p36"/>
          <p:cNvSpPr txBox="1">
            <a:spLocks noGrp="1"/>
          </p:cNvSpPr>
          <p:nvPr>
            <p:ph type="subTitle" idx="1"/>
          </p:nvPr>
        </p:nvSpPr>
        <p:spPr>
          <a:xfrm>
            <a:off x="1323283" y="4657672"/>
            <a:ext cx="6497433" cy="4858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dirty="0"/>
              <a:t>The architecture of the </a:t>
            </a:r>
            <a:r>
              <a:rPr lang="en-US" dirty="0" err="1"/>
              <a:t>unet</a:t>
            </a:r>
            <a:r>
              <a:rPr lang="en-US" dirty="0"/>
              <a:t>. </a:t>
            </a:r>
            <a:endParaRPr lang="en-US" dirty="0"/>
          </a:p>
          <a:p>
            <a:pPr marL="171450" indent="-171450"/>
            <a:r>
              <a:rPr lang="en-US" sz="1000" dirty="0"/>
              <a:t>(</a:t>
            </a:r>
            <a:r>
              <a:rPr lang="en-US" sz="1000" b="1" dirty="0">
                <a:solidFill>
                  <a:schemeClr val="tx2"/>
                </a:solidFill>
              </a:rPr>
              <a:t>Image source</a:t>
            </a:r>
            <a:r>
              <a:rPr lang="en-US" sz="1000" dirty="0">
                <a:solidFill>
                  <a:schemeClr val="tx2"/>
                </a:solidFill>
              </a:rPr>
              <a:t>: </a:t>
            </a:r>
            <a:r>
              <a:rPr lang="en-US" sz="1000" i="1" dirty="0">
                <a:solidFill>
                  <a:schemeClr val="tx2"/>
                </a:solidFill>
              </a:rPr>
              <a:t>Rombach &amp; Blattmann, et al. 2022</a:t>
            </a:r>
            <a:r>
              <a:rPr lang="en-US" sz="1000" dirty="0"/>
              <a:t>)</a:t>
            </a:r>
            <a:endParaRPr lang="en-US" sz="100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7"/>
          <p:cNvSpPr txBox="1">
            <a:spLocks noGrp="1"/>
          </p:cNvSpPr>
          <p:nvPr>
            <p:ph type="title"/>
          </p:nvPr>
        </p:nvSpPr>
        <p:spPr>
          <a:xfrm>
            <a:off x="4653624" y="2368698"/>
            <a:ext cx="4490376" cy="24368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Ethical Considerations &amp; Challenges</a:t>
            </a:r>
            <a:endParaRPr lang="en-US" dirty="0"/>
          </a:p>
        </p:txBody>
      </p:sp>
      <p:sp>
        <p:nvSpPr>
          <p:cNvPr id="960" name="Google Shape;960;p37"/>
          <p:cNvSpPr txBox="1">
            <a:spLocks noGrp="1"/>
          </p:cNvSpPr>
          <p:nvPr>
            <p:ph type="title" idx="2"/>
          </p:nvPr>
        </p:nvSpPr>
        <p:spPr>
          <a:xfrm>
            <a:off x="4653625" y="1525850"/>
            <a:ext cx="1235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10</a:t>
            </a:r>
            <a:endParaRPr dirty="0"/>
          </a:p>
        </p:txBody>
      </p:sp>
      <p:pic>
        <p:nvPicPr>
          <p:cNvPr id="961" name="Google Shape;961;p37"/>
          <p:cNvPicPr preferRelativeResize="0">
            <a:picLocks noGrp="1"/>
          </p:cNvPicPr>
          <p:nvPr>
            <p:ph type="pic" idx="3"/>
          </p:nvPr>
        </p:nvPicPr>
        <p:blipFill rotWithShape="1">
          <a:blip r:embed="rId1"/>
          <a:srcRect l="35472" r="10520"/>
          <a:stretch>
            <a:fillRect/>
          </a:stretch>
        </p:blipFill>
        <p:spPr>
          <a:xfrm>
            <a:off x="713225" y="539500"/>
            <a:ext cx="3293527" cy="4064502"/>
          </a:xfrm>
          <a:prstGeom prst="rect">
            <a:avLst/>
          </a:prstGeom>
        </p:spPr>
      </p:pic>
      <p:grpSp>
        <p:nvGrpSpPr>
          <p:cNvPr id="962" name="Google Shape;962;p37"/>
          <p:cNvGrpSpPr/>
          <p:nvPr/>
        </p:nvGrpSpPr>
        <p:grpSpPr>
          <a:xfrm>
            <a:off x="5889325" y="1660027"/>
            <a:ext cx="413601" cy="355696"/>
            <a:chOff x="1894000" y="2393902"/>
            <a:chExt cx="413601" cy="355696"/>
          </a:xfrm>
        </p:grpSpPr>
        <p:sp>
          <p:nvSpPr>
            <p:cNvPr id="963" name="Google Shape;963;p37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64" name="Google Shape;964;p37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35"/>
          <p:cNvSpPr txBox="1">
            <a:spLocks noGrp="1"/>
          </p:cNvSpPr>
          <p:nvPr>
            <p:ph type="title" idx="15"/>
          </p:nvPr>
        </p:nvSpPr>
        <p:spPr>
          <a:xfrm>
            <a:off x="912925" y="539500"/>
            <a:ext cx="731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 of contents</a:t>
            </a:r>
            <a:endParaRPr lang="en-GB"/>
          </a:p>
        </p:txBody>
      </p:sp>
      <p:sp>
        <p:nvSpPr>
          <p:cNvPr id="915" name="Google Shape;915;p35"/>
          <p:cNvSpPr txBox="1">
            <a:spLocks noGrp="1"/>
          </p:cNvSpPr>
          <p:nvPr>
            <p:ph type="title"/>
          </p:nvPr>
        </p:nvSpPr>
        <p:spPr>
          <a:xfrm>
            <a:off x="607572" y="1580485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07</a:t>
            </a:r>
            <a:endParaRPr dirty="0"/>
          </a:p>
        </p:txBody>
      </p:sp>
      <p:sp>
        <p:nvSpPr>
          <p:cNvPr id="917" name="Google Shape;917;p35"/>
          <p:cNvSpPr txBox="1">
            <a:spLocks noGrp="1"/>
          </p:cNvSpPr>
          <p:nvPr>
            <p:ph type="title" idx="3"/>
          </p:nvPr>
        </p:nvSpPr>
        <p:spPr>
          <a:xfrm>
            <a:off x="3272449" y="1580485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08</a:t>
            </a:r>
            <a:endParaRPr dirty="0"/>
          </a:p>
        </p:txBody>
      </p:sp>
      <p:sp>
        <p:nvSpPr>
          <p:cNvPr id="919" name="Google Shape;919;p35"/>
          <p:cNvSpPr txBox="1">
            <a:spLocks noGrp="1"/>
          </p:cNvSpPr>
          <p:nvPr>
            <p:ph type="title" idx="5"/>
          </p:nvPr>
        </p:nvSpPr>
        <p:spPr>
          <a:xfrm>
            <a:off x="5997388" y="1580485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09</a:t>
            </a:r>
            <a:endParaRPr dirty="0"/>
          </a:p>
        </p:txBody>
      </p:sp>
      <p:sp>
        <p:nvSpPr>
          <p:cNvPr id="922" name="Google Shape;922;p35"/>
          <p:cNvSpPr txBox="1">
            <a:spLocks noGrp="1"/>
          </p:cNvSpPr>
          <p:nvPr>
            <p:ph type="subTitle" idx="7"/>
          </p:nvPr>
        </p:nvSpPr>
        <p:spPr>
          <a:xfrm>
            <a:off x="607989" y="2153062"/>
            <a:ext cx="2172000" cy="7535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Hands-On Project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23" name="Google Shape;923;p35"/>
          <p:cNvSpPr txBox="1">
            <a:spLocks noGrp="1"/>
          </p:cNvSpPr>
          <p:nvPr>
            <p:ph type="subTitle" idx="8"/>
          </p:nvPr>
        </p:nvSpPr>
        <p:spPr>
          <a:xfrm>
            <a:off x="3271967" y="2153061"/>
            <a:ext cx="2699425" cy="7535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Ethical Considerations &amp; Challenges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24" name="Google Shape;924;p35"/>
          <p:cNvSpPr txBox="1">
            <a:spLocks noGrp="1"/>
          </p:cNvSpPr>
          <p:nvPr>
            <p:ph type="subTitle" idx="9"/>
          </p:nvPr>
        </p:nvSpPr>
        <p:spPr>
          <a:xfrm>
            <a:off x="6086352" y="2152966"/>
            <a:ext cx="2462672" cy="7535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Q&amp;A and Discussion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927" name="Google Shape;927;p35"/>
          <p:cNvGrpSpPr/>
          <p:nvPr/>
        </p:nvGrpSpPr>
        <p:grpSpPr>
          <a:xfrm>
            <a:off x="1342272" y="1688989"/>
            <a:ext cx="413601" cy="355696"/>
            <a:chOff x="1894000" y="2393902"/>
            <a:chExt cx="413601" cy="355696"/>
          </a:xfrm>
        </p:grpSpPr>
        <p:sp>
          <p:nvSpPr>
            <p:cNvPr id="928" name="Google Shape;928;p35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29" name="Google Shape;929;p35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930" name="Google Shape;930;p35"/>
          <p:cNvGrpSpPr/>
          <p:nvPr/>
        </p:nvGrpSpPr>
        <p:grpSpPr>
          <a:xfrm>
            <a:off x="4007149" y="1688989"/>
            <a:ext cx="413601" cy="355696"/>
            <a:chOff x="1894000" y="2393902"/>
            <a:chExt cx="413601" cy="355696"/>
          </a:xfrm>
        </p:grpSpPr>
        <p:sp>
          <p:nvSpPr>
            <p:cNvPr id="931" name="Google Shape;931;p35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32" name="Google Shape;932;p35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933" name="Google Shape;933;p35"/>
          <p:cNvGrpSpPr/>
          <p:nvPr/>
        </p:nvGrpSpPr>
        <p:grpSpPr>
          <a:xfrm>
            <a:off x="6732088" y="1688989"/>
            <a:ext cx="413601" cy="355696"/>
            <a:chOff x="1894000" y="2393902"/>
            <a:chExt cx="413601" cy="355696"/>
          </a:xfrm>
        </p:grpSpPr>
        <p:sp>
          <p:nvSpPr>
            <p:cNvPr id="934" name="Google Shape;934;p35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35" name="Google Shape;935;p35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36"/>
          <p:cNvSpPr txBox="1">
            <a:spLocks noGrp="1"/>
          </p:cNvSpPr>
          <p:nvPr>
            <p:ph type="title"/>
          </p:nvPr>
        </p:nvSpPr>
        <p:spPr>
          <a:xfrm>
            <a:off x="135368" y="1322295"/>
            <a:ext cx="6331042" cy="4684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Ethical Considerations </a:t>
            </a:r>
            <a:br>
              <a:rPr lang="en-US" sz="4400" dirty="0"/>
            </a:br>
            <a:r>
              <a:rPr lang="en-US" sz="4400" dirty="0"/>
              <a:t>&amp; Challenges</a:t>
            </a:r>
            <a:endParaRPr sz="2800" dirty="0"/>
          </a:p>
        </p:txBody>
      </p:sp>
      <p:sp>
        <p:nvSpPr>
          <p:cNvPr id="950" name="Google Shape;950;p36"/>
          <p:cNvSpPr txBox="1">
            <a:spLocks noGrp="1"/>
          </p:cNvSpPr>
          <p:nvPr>
            <p:ph type="subTitle" idx="1"/>
          </p:nvPr>
        </p:nvSpPr>
        <p:spPr>
          <a:xfrm>
            <a:off x="457547" y="1991214"/>
            <a:ext cx="4383739" cy="20658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sz="1400" dirty="0"/>
              <a:t>Misinformation and deepfake concerns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171450" indent="-171450"/>
            <a:r>
              <a:rPr lang="en-US" sz="1400" dirty="0"/>
              <a:t>Copyright and ownership questions </a:t>
            </a:r>
            <a:endParaRPr lang="en-US" sz="1400" dirty="0"/>
          </a:p>
          <a:p>
            <a:pPr marL="171450" indent="-171450"/>
            <a:endParaRPr lang="en-US" sz="1400" dirty="0"/>
          </a:p>
          <a:p>
            <a:pPr marL="171450" indent="-171450"/>
            <a:r>
              <a:rPr lang="en-US" sz="1400" dirty="0"/>
              <a:t>Consent and privacy implications 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171450" indent="-171450"/>
            <a:r>
              <a:rPr lang="en-US" sz="1400" dirty="0"/>
              <a:t>Technical and governance challenges for addressing these issues </a:t>
            </a:r>
            <a:endParaRPr lang="en-US" sz="1400" dirty="0"/>
          </a:p>
          <a:p>
            <a:pPr marL="171450" indent="-171450"/>
            <a:endParaRPr lang="en-US" sz="1400" dirty="0"/>
          </a:p>
          <a:p>
            <a:pPr marL="0" indent="0">
              <a:buNone/>
            </a:pPr>
            <a:endParaRPr lang="en-US" sz="1400" dirty="0"/>
          </a:p>
        </p:txBody>
      </p:sp>
      <p:pic>
        <p:nvPicPr>
          <p:cNvPr id="951" name="Google Shape;951;p36"/>
          <p:cNvPicPr preferRelativeResize="0">
            <a:picLocks noGrp="1"/>
          </p:cNvPicPr>
          <p:nvPr>
            <p:ph type="pic" idx="2"/>
          </p:nvPr>
        </p:nvPicPr>
        <p:blipFill>
          <a:blip r:embed="rId1"/>
          <a:srcRect l="7484" r="36985"/>
          <a:stretch>
            <a:fillRect/>
          </a:stretch>
        </p:blipFill>
        <p:spPr>
          <a:xfrm>
            <a:off x="5425440" y="548640"/>
            <a:ext cx="3139440" cy="4065270"/>
          </a:xfrm>
          <a:prstGeom prst="rect">
            <a:avLst/>
          </a:prstGeom>
        </p:spPr>
      </p:pic>
      <p:grpSp>
        <p:nvGrpSpPr>
          <p:cNvPr id="952" name="Google Shape;952;p36"/>
          <p:cNvGrpSpPr/>
          <p:nvPr/>
        </p:nvGrpSpPr>
        <p:grpSpPr>
          <a:xfrm>
            <a:off x="4711001" y="4257575"/>
            <a:ext cx="413601" cy="355696"/>
            <a:chOff x="1894000" y="2393902"/>
            <a:chExt cx="413601" cy="355696"/>
          </a:xfrm>
        </p:grpSpPr>
        <p:sp>
          <p:nvSpPr>
            <p:cNvPr id="953" name="Google Shape;953;p36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54" name="Google Shape;954;p36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7"/>
          <p:cNvSpPr txBox="1">
            <a:spLocks noGrp="1"/>
          </p:cNvSpPr>
          <p:nvPr>
            <p:ph type="title"/>
          </p:nvPr>
        </p:nvSpPr>
        <p:spPr>
          <a:xfrm>
            <a:off x="4653624" y="2368698"/>
            <a:ext cx="4490376" cy="24368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Q&amp;A and Discussion</a:t>
            </a:r>
            <a:endParaRPr lang="en-US" dirty="0"/>
          </a:p>
        </p:txBody>
      </p:sp>
      <p:sp>
        <p:nvSpPr>
          <p:cNvPr id="960" name="Google Shape;960;p37"/>
          <p:cNvSpPr txBox="1">
            <a:spLocks noGrp="1"/>
          </p:cNvSpPr>
          <p:nvPr>
            <p:ph type="title" idx="2"/>
          </p:nvPr>
        </p:nvSpPr>
        <p:spPr>
          <a:xfrm>
            <a:off x="4653625" y="1525850"/>
            <a:ext cx="1235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12</a:t>
            </a:r>
            <a:endParaRPr dirty="0"/>
          </a:p>
        </p:txBody>
      </p:sp>
      <p:pic>
        <p:nvPicPr>
          <p:cNvPr id="961" name="Google Shape;961;p37"/>
          <p:cNvPicPr preferRelativeResize="0">
            <a:picLocks noGrp="1"/>
          </p:cNvPicPr>
          <p:nvPr>
            <p:ph type="pic" idx="3"/>
          </p:nvPr>
        </p:nvPicPr>
        <p:blipFill rotWithShape="1">
          <a:blip r:embed="rId1"/>
          <a:srcRect l="35472" r="10520"/>
          <a:stretch>
            <a:fillRect/>
          </a:stretch>
        </p:blipFill>
        <p:spPr>
          <a:xfrm>
            <a:off x="713225" y="539500"/>
            <a:ext cx="3293527" cy="4064502"/>
          </a:xfrm>
          <a:prstGeom prst="rect">
            <a:avLst/>
          </a:prstGeom>
        </p:spPr>
      </p:pic>
      <p:grpSp>
        <p:nvGrpSpPr>
          <p:cNvPr id="962" name="Google Shape;962;p37"/>
          <p:cNvGrpSpPr/>
          <p:nvPr/>
        </p:nvGrpSpPr>
        <p:grpSpPr>
          <a:xfrm>
            <a:off x="5889325" y="1660027"/>
            <a:ext cx="413601" cy="355696"/>
            <a:chOff x="1894000" y="2393902"/>
            <a:chExt cx="413601" cy="355696"/>
          </a:xfrm>
        </p:grpSpPr>
        <p:sp>
          <p:nvSpPr>
            <p:cNvPr id="963" name="Google Shape;963;p37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64" name="Google Shape;964;p37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38"/>
          <p:cNvSpPr txBox="1">
            <a:spLocks noGrp="1"/>
          </p:cNvSpPr>
          <p:nvPr>
            <p:ph type="title"/>
          </p:nvPr>
        </p:nvSpPr>
        <p:spPr>
          <a:xfrm>
            <a:off x="912925" y="552853"/>
            <a:ext cx="731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Objectives</a:t>
            </a:r>
            <a:r>
              <a:rPr lang="en-US" altLang="en-GB" dirty="0"/>
              <a:t> Of the Tutorial</a:t>
            </a:r>
            <a:endParaRPr lang="en-US" altLang="en-GB" dirty="0"/>
          </a:p>
        </p:txBody>
      </p:sp>
      <p:sp>
        <p:nvSpPr>
          <p:cNvPr id="972" name="Google Shape;972;p38"/>
          <p:cNvSpPr txBox="1">
            <a:spLocks noGrp="1"/>
          </p:cNvSpPr>
          <p:nvPr>
            <p:ph type="subTitle" idx="2"/>
          </p:nvPr>
        </p:nvSpPr>
        <p:spPr>
          <a:xfrm>
            <a:off x="2000666" y="1428334"/>
            <a:ext cx="5142667" cy="27632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Share Tech" panose="00000500000000000000" charset="0"/>
              </a:rPr>
              <a:t>Understand the role of </a:t>
            </a:r>
            <a:r>
              <a:rPr lang="en-US" sz="1600" b="1" dirty="0">
                <a:solidFill>
                  <a:schemeClr val="tx2"/>
                </a:solidFill>
                <a:latin typeface="Share Tech" panose="00000500000000000000" charset="0"/>
              </a:rPr>
              <a:t>deep learning </a:t>
            </a:r>
            <a:r>
              <a:rPr lang="en-US" sz="1600" dirty="0">
                <a:latin typeface="Share Tech" panose="00000500000000000000" charset="0"/>
              </a:rPr>
              <a:t>in medical diagnosis</a:t>
            </a:r>
            <a:endParaRPr lang="en-US" sz="1600" dirty="0">
              <a:latin typeface="Share Tech" panose="00000500000000000000" charset="0"/>
            </a:endParaRPr>
          </a:p>
          <a:p>
            <a:pPr marL="171450" lvl="0" indent="-171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Share Tech" panose="00000500000000000000" charset="0"/>
              </a:rPr>
              <a:t>Explore </a:t>
            </a:r>
            <a:r>
              <a:rPr lang="en-US" sz="1600" b="1" dirty="0">
                <a:solidFill>
                  <a:schemeClr val="tx2"/>
                </a:solidFill>
                <a:latin typeface="Share Tech" panose="00000500000000000000" charset="0"/>
              </a:rPr>
              <a:t>medical challenges</a:t>
            </a:r>
            <a:r>
              <a:rPr lang="en-US" sz="1600" dirty="0">
                <a:latin typeface="Share Tech" panose="00000500000000000000" charset="0"/>
              </a:rPr>
              <a:t> specific to Ghana/Africa</a:t>
            </a:r>
            <a:endParaRPr lang="en-US" sz="1600" dirty="0">
              <a:latin typeface="Share Tech" panose="00000500000000000000" charset="0"/>
            </a:endParaRPr>
          </a:p>
          <a:p>
            <a:pPr marL="171450" lvl="0" indent="-171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Share Tech" panose="00000500000000000000" charset="0"/>
              </a:rPr>
              <a:t>Learn about </a:t>
            </a:r>
            <a:r>
              <a:rPr lang="en-US" sz="1600" b="1" dirty="0">
                <a:solidFill>
                  <a:schemeClr val="tx2"/>
                </a:solidFill>
                <a:latin typeface="Share Tech" panose="00000500000000000000" charset="0"/>
              </a:rPr>
              <a:t>generative AI applications </a:t>
            </a:r>
            <a:r>
              <a:rPr lang="en-US" sz="1600" dirty="0">
                <a:latin typeface="Share Tech" panose="00000500000000000000" charset="0"/>
              </a:rPr>
              <a:t>in imaging</a:t>
            </a:r>
            <a:endParaRPr lang="en-US" sz="1600" dirty="0">
              <a:latin typeface="Share Tech" panose="00000500000000000000" charset="0"/>
            </a:endParaRPr>
          </a:p>
          <a:p>
            <a:pPr marL="171450" lvl="0" indent="-171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Share Tech" panose="00000500000000000000" charset="0"/>
              </a:rPr>
              <a:t>Hands-on implementation of a </a:t>
            </a:r>
            <a:r>
              <a:rPr lang="en-US" sz="1600" b="1" dirty="0">
                <a:solidFill>
                  <a:schemeClr val="tx2"/>
                </a:solidFill>
                <a:latin typeface="Share Tech" panose="00000500000000000000" charset="0"/>
              </a:rPr>
              <a:t>diagnosis model</a:t>
            </a:r>
            <a:endParaRPr lang="en-US" sz="1600" b="1" dirty="0">
              <a:solidFill>
                <a:schemeClr val="tx2"/>
              </a:solidFill>
              <a:latin typeface="Share Tech" panose="00000500000000000000" charset="0"/>
            </a:endParaRPr>
          </a:p>
          <a:p>
            <a:pPr marL="171450" lvl="0" indent="-171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Share Tech" panose="00000500000000000000" charset="0"/>
              </a:rPr>
              <a:t>Discuss </a:t>
            </a:r>
            <a:r>
              <a:rPr lang="en-US" sz="1600" b="1" dirty="0">
                <a:solidFill>
                  <a:schemeClr val="tx2"/>
                </a:solidFill>
                <a:latin typeface="Share Tech" panose="00000500000000000000" charset="0"/>
              </a:rPr>
              <a:t>ethical concerns </a:t>
            </a:r>
            <a:r>
              <a:rPr lang="en-US" sz="1600" dirty="0">
                <a:latin typeface="Share Tech" panose="00000500000000000000" charset="0"/>
              </a:rPr>
              <a:t>and future innovations</a:t>
            </a:r>
            <a:endParaRPr lang="en-US" sz="1600" dirty="0">
              <a:latin typeface="Share Tech" panose="00000500000000000000" charset="0"/>
            </a:endParaRPr>
          </a:p>
        </p:txBody>
      </p:sp>
      <p:grpSp>
        <p:nvGrpSpPr>
          <p:cNvPr id="974" name="Google Shape;974;p38"/>
          <p:cNvGrpSpPr/>
          <p:nvPr/>
        </p:nvGrpSpPr>
        <p:grpSpPr>
          <a:xfrm>
            <a:off x="7978800" y="2564821"/>
            <a:ext cx="413601" cy="355696"/>
            <a:chOff x="1894000" y="2393902"/>
            <a:chExt cx="413601" cy="355696"/>
          </a:xfrm>
        </p:grpSpPr>
        <p:sp>
          <p:nvSpPr>
            <p:cNvPr id="975" name="Google Shape;975;p38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76" name="Google Shape;976;p38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" name="Title 31"/>
          <p:cNvSpPr>
            <a:spLocks noGrp="1"/>
          </p:cNvSpPr>
          <p:nvPr>
            <p:ph type="title"/>
          </p:nvPr>
        </p:nvSpPr>
        <p:spPr>
          <a:xfrm>
            <a:off x="3190240" y="212090"/>
            <a:ext cx="2763520" cy="749935"/>
          </a:xfrm>
        </p:spPr>
        <p:txBody>
          <a:bodyPr/>
          <a:p>
            <a:r>
              <a:rPr lang="en-US" sz="4400"/>
              <a:t>Meet Us</a:t>
            </a:r>
            <a:endParaRPr lang="en-US" sz="4400"/>
          </a:p>
        </p:txBody>
      </p:sp>
      <p:sp>
        <p:nvSpPr>
          <p:cNvPr id="24" name="椭圆 15"/>
          <p:cNvSpPr>
            <a:spLocks noChangeAspect="1"/>
          </p:cNvSpPr>
          <p:nvPr>
            <p:custDataLst>
              <p:tags r:id="rId1"/>
            </p:custDataLst>
          </p:nvPr>
        </p:nvSpPr>
        <p:spPr>
          <a:xfrm>
            <a:off x="842773" y="1558923"/>
            <a:ext cx="3121107" cy="3121107"/>
          </a:xfrm>
          <a:prstGeom prst="ellipse">
            <a:avLst/>
          </a:prstGeom>
          <a:noFill/>
          <a:ln w="19050"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174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5" name="矩形 2"/>
          <p:cNvSpPr/>
          <p:nvPr>
            <p:custDataLst>
              <p:tags r:id="rId2"/>
            </p:custDataLst>
          </p:nvPr>
        </p:nvSpPr>
        <p:spPr>
          <a:xfrm>
            <a:off x="1279525" y="2750820"/>
            <a:ext cx="2501900" cy="1334135"/>
          </a:xfrm>
          <a:prstGeom prst="rect">
            <a:avLst/>
          </a:prstGeom>
        </p:spPr>
        <p:txBody>
          <a:bodyPr wrap="square" lIns="0" tIns="0" rIns="0" bIns="0"/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chemeClr val="accent2"/>
                </a:solidFill>
              </a:rPr>
              <a:t>Research Assistant </a:t>
            </a:r>
            <a:endParaRPr lang="en-US" altLang="en-US" sz="1200" dirty="0">
              <a:solidFill>
                <a:schemeClr val="accent2"/>
              </a:solidFill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Kumasi Center for Collaborative Research in Tropical Medicine</a:t>
            </a:r>
            <a:r>
              <a:rPr lang="en-US" sz="1200" dirty="0">
                <a:solidFill>
                  <a:schemeClr val="accent2"/>
                </a:solidFill>
              </a:rPr>
              <a:t>.</a:t>
            </a:r>
            <a:endParaRPr lang="en-US" sz="1200" dirty="0">
              <a:solidFill>
                <a:schemeClr val="accent2"/>
              </a:solidFill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b="1" dirty="0">
                <a:solidFill>
                  <a:schemeClr val="accent2"/>
                </a:solidFill>
              </a:rPr>
              <a:t>Software Developer, Deep Learning Engineer.</a:t>
            </a:r>
            <a:endParaRPr lang="en-US" sz="1200" b="1" dirty="0">
              <a:solidFill>
                <a:schemeClr val="accent2"/>
              </a:solidFill>
            </a:endParaRPr>
          </a:p>
        </p:txBody>
      </p:sp>
      <p:sp>
        <p:nvSpPr>
          <p:cNvPr id="26" name="矩形 3"/>
          <p:cNvSpPr/>
          <p:nvPr>
            <p:custDataLst>
              <p:tags r:id="rId3"/>
            </p:custDataLst>
          </p:nvPr>
        </p:nvSpPr>
        <p:spPr>
          <a:xfrm>
            <a:off x="1563370" y="2401570"/>
            <a:ext cx="1934210" cy="28511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 fontScale="70000"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325" b="1" kern="0" dirty="0">
                <a:solidFill>
                  <a:schemeClr val="accent1"/>
                </a:solidFill>
                <a:latin typeface="+mj-lt"/>
              </a:rPr>
              <a:t>Joshua Teye Tettey</a:t>
            </a:r>
            <a:endParaRPr lang="en-US" sz="2325" b="1" kern="0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27" name="椭圆 5"/>
          <p:cNvSpPr>
            <a:spLocks noChangeAspect="1"/>
          </p:cNvSpPr>
          <p:nvPr>
            <p:custDataLst>
              <p:tags r:id="rId4"/>
            </p:custDataLst>
          </p:nvPr>
        </p:nvSpPr>
        <p:spPr>
          <a:xfrm>
            <a:off x="4789375" y="1558923"/>
            <a:ext cx="3121107" cy="3121107"/>
          </a:xfrm>
          <a:prstGeom prst="ellipse">
            <a:avLst/>
          </a:prstGeom>
          <a:noFill/>
          <a:ln w="19050"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174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8" name="矩形 4"/>
          <p:cNvSpPr/>
          <p:nvPr>
            <p:custDataLst>
              <p:tags r:id="rId5"/>
            </p:custDataLst>
          </p:nvPr>
        </p:nvSpPr>
        <p:spPr>
          <a:xfrm>
            <a:off x="5225866" y="2750916"/>
            <a:ext cx="2248811" cy="1221089"/>
          </a:xfrm>
          <a:prstGeom prst="rect">
            <a:avLst/>
          </a:prstGeom>
        </p:spPr>
        <p:txBody>
          <a:bodyPr wrap="square" lIns="0" tIns="0" rIns="0" bIns="0">
            <a:normAutofit lnSpcReduction="10000"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355" dirty="0">
                <a:solidFill>
                  <a:schemeClr val="accent2"/>
                </a:solidFill>
              </a:rPr>
              <a:t>Biomedical Researcher</a:t>
            </a:r>
            <a:endParaRPr lang="en-US" altLang="en-US" sz="1355" dirty="0">
              <a:solidFill>
                <a:schemeClr val="accent2"/>
              </a:solidFill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355" dirty="0">
                <a:solidFill>
                  <a:schemeClr val="accent2"/>
                </a:solidFill>
              </a:rPr>
              <a:t> Master’s Student, Computer Science University of Ghana</a:t>
            </a:r>
            <a:endParaRPr lang="en-US" altLang="en-US" sz="1355" dirty="0">
              <a:solidFill>
                <a:schemeClr val="accent2"/>
              </a:solidFill>
            </a:endParaRPr>
          </a:p>
        </p:txBody>
      </p:sp>
      <p:sp>
        <p:nvSpPr>
          <p:cNvPr id="29" name="矩形 6"/>
          <p:cNvSpPr/>
          <p:nvPr>
            <p:custDataLst>
              <p:tags r:id="rId6"/>
            </p:custDataLst>
          </p:nvPr>
        </p:nvSpPr>
        <p:spPr>
          <a:xfrm>
            <a:off x="5661025" y="2390775"/>
            <a:ext cx="1376680" cy="28511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 fontScale="70000"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325" b="1" kern="0" dirty="0">
                <a:solidFill>
                  <a:schemeClr val="accent1"/>
                </a:solidFill>
                <a:latin typeface="+mj-lt"/>
              </a:rPr>
              <a:t>Erica Akanko</a:t>
            </a:r>
            <a:endParaRPr lang="en-US" sz="2325" b="1" kern="0" dirty="0">
              <a:solidFill>
                <a:schemeClr val="accent1"/>
              </a:solidFill>
              <a:latin typeface="+mj-lt"/>
            </a:endParaRPr>
          </a:p>
        </p:txBody>
      </p:sp>
      <p:pic>
        <p:nvPicPr>
          <p:cNvPr id="30" name="图片 12" descr="C:/Users/joshu/Downloads/image_generation_checkpoint/akanko-image.jpgakanko-image"/>
          <p:cNvPicPr>
            <a:picLocks noChangeAspect="1"/>
          </p:cNvPicPr>
          <p:nvPr>
            <p:custDataLst>
              <p:tags r:id="rId7"/>
            </p:custDataLst>
          </p:nvPr>
        </p:nvPicPr>
        <p:blipFill rotWithShape="1">
          <a:blip r:embed="rId8"/>
          <a:srcRect t="12508" b="12508"/>
          <a:stretch>
            <a:fillRect/>
          </a:stretch>
        </p:blipFill>
        <p:spPr>
          <a:xfrm>
            <a:off x="6844027" y="1025599"/>
            <a:ext cx="1312625" cy="1312625"/>
          </a:xfrm>
          <a:custGeom>
            <a:avLst/>
            <a:gdLst>
              <a:gd name="connsiteX0" fmla="*/ 847857 w 1695714"/>
              <a:gd name="connsiteY0" fmla="*/ 0 h 1695714"/>
              <a:gd name="connsiteX1" fmla="*/ 1695714 w 1695714"/>
              <a:gd name="connsiteY1" fmla="*/ 847857 h 1695714"/>
              <a:gd name="connsiteX2" fmla="*/ 847857 w 1695714"/>
              <a:gd name="connsiteY2" fmla="*/ 1695714 h 1695714"/>
              <a:gd name="connsiteX3" fmla="*/ 0 w 1695714"/>
              <a:gd name="connsiteY3" fmla="*/ 847857 h 1695714"/>
              <a:gd name="connsiteX4" fmla="*/ 847857 w 1695714"/>
              <a:gd name="connsiteY4" fmla="*/ 0 h 1695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5714" h="1695714">
                <a:moveTo>
                  <a:pt x="847857" y="0"/>
                </a:moveTo>
                <a:cubicBezTo>
                  <a:pt x="1316115" y="0"/>
                  <a:pt x="1695714" y="379599"/>
                  <a:pt x="1695714" y="847857"/>
                </a:cubicBezTo>
                <a:cubicBezTo>
                  <a:pt x="1695714" y="1316115"/>
                  <a:pt x="1316115" y="1695714"/>
                  <a:pt x="847857" y="1695714"/>
                </a:cubicBezTo>
                <a:cubicBezTo>
                  <a:pt x="379599" y="1695714"/>
                  <a:pt x="0" y="1316115"/>
                  <a:pt x="0" y="847857"/>
                </a:cubicBezTo>
                <a:cubicBezTo>
                  <a:pt x="0" y="379599"/>
                  <a:pt x="379599" y="0"/>
                  <a:pt x="847857" y="0"/>
                </a:cubicBezTo>
                <a:close/>
              </a:path>
            </a:pathLst>
          </a:custGeom>
          <a:ln w="12700" cap="flat" cmpd="sng" algn="ctr">
            <a:solidFill>
              <a:schemeClr val="accent1"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1" name="图片 21" descr="C:\Users\joshu\Pictures\me-no-bg-cropped.pngme-no-bg-cropped"/>
          <p:cNvPicPr>
            <a:picLocks noChangeAspect="1"/>
          </p:cNvPicPr>
          <p:nvPr>
            <p:custDataLst>
              <p:tags r:id="rId9"/>
            </p:custDataLst>
          </p:nvPr>
        </p:nvPicPr>
        <p:blipFill rotWithShape="1">
          <a:blip r:embed="rId10"/>
          <a:srcRect l="10017" r="10017"/>
          <a:stretch>
            <a:fillRect/>
          </a:stretch>
        </p:blipFill>
        <p:spPr>
          <a:xfrm>
            <a:off x="2897424" y="1025599"/>
            <a:ext cx="1312625" cy="1312625"/>
          </a:xfrm>
          <a:custGeom>
            <a:avLst/>
            <a:gdLst>
              <a:gd name="connsiteX0" fmla="*/ 847857 w 1695714"/>
              <a:gd name="connsiteY0" fmla="*/ 0 h 1695714"/>
              <a:gd name="connsiteX1" fmla="*/ 1695714 w 1695714"/>
              <a:gd name="connsiteY1" fmla="*/ 847857 h 1695714"/>
              <a:gd name="connsiteX2" fmla="*/ 847857 w 1695714"/>
              <a:gd name="connsiteY2" fmla="*/ 1695714 h 1695714"/>
              <a:gd name="connsiteX3" fmla="*/ 0 w 1695714"/>
              <a:gd name="connsiteY3" fmla="*/ 847857 h 1695714"/>
              <a:gd name="connsiteX4" fmla="*/ 847857 w 1695714"/>
              <a:gd name="connsiteY4" fmla="*/ 0 h 1695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5714" h="1695714">
                <a:moveTo>
                  <a:pt x="847857" y="0"/>
                </a:moveTo>
                <a:cubicBezTo>
                  <a:pt x="1316115" y="0"/>
                  <a:pt x="1695714" y="379599"/>
                  <a:pt x="1695714" y="847857"/>
                </a:cubicBezTo>
                <a:cubicBezTo>
                  <a:pt x="1695714" y="1316115"/>
                  <a:pt x="1316115" y="1695714"/>
                  <a:pt x="847857" y="1695714"/>
                </a:cubicBezTo>
                <a:cubicBezTo>
                  <a:pt x="379599" y="1695714"/>
                  <a:pt x="0" y="1316115"/>
                  <a:pt x="0" y="847857"/>
                </a:cubicBezTo>
                <a:cubicBezTo>
                  <a:pt x="0" y="379599"/>
                  <a:pt x="379599" y="0"/>
                  <a:pt x="847857" y="0"/>
                </a:cubicBezTo>
                <a:close/>
              </a:path>
            </a:pathLst>
          </a:custGeom>
          <a:solidFill>
            <a:schemeClr val="accent2"/>
          </a:solidFill>
          <a:ln w="12700" cap="flat" cmpd="sng" algn="ctr">
            <a:solidFill>
              <a:schemeClr val="accent1"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7"/>
          <p:cNvSpPr txBox="1">
            <a:spLocks noGrp="1"/>
          </p:cNvSpPr>
          <p:nvPr>
            <p:ph type="title"/>
          </p:nvPr>
        </p:nvSpPr>
        <p:spPr>
          <a:xfrm>
            <a:off x="4653915" y="2390140"/>
            <a:ext cx="3839845" cy="22136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r>
              <a:rPr lang="en-US" altLang="en-GB"/>
              <a:t> to Generative </a:t>
            </a:r>
            <a:br>
              <a:rPr lang="en-US" altLang="en-GB"/>
            </a:br>
            <a:r>
              <a:rPr lang="en-US" altLang="en-GB"/>
              <a:t>AI in Healthcare</a:t>
            </a:r>
            <a:endParaRPr lang="en-US" altLang="en-GB"/>
          </a:p>
        </p:txBody>
      </p:sp>
      <p:sp>
        <p:nvSpPr>
          <p:cNvPr id="960" name="Google Shape;960;p37"/>
          <p:cNvSpPr txBox="1">
            <a:spLocks noGrp="1"/>
          </p:cNvSpPr>
          <p:nvPr>
            <p:ph type="title" idx="2"/>
          </p:nvPr>
        </p:nvSpPr>
        <p:spPr>
          <a:xfrm>
            <a:off x="4653625" y="1525850"/>
            <a:ext cx="1235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</a:t>
            </a:r>
            <a:endParaRPr lang="en-GB"/>
          </a:p>
        </p:txBody>
      </p:sp>
      <p:pic>
        <p:nvPicPr>
          <p:cNvPr id="961" name="Google Shape;961;p37"/>
          <p:cNvPicPr preferRelativeResize="0">
            <a:picLocks noGrp="1"/>
          </p:cNvPicPr>
          <p:nvPr>
            <p:ph type="pic" idx="3"/>
          </p:nvPr>
        </p:nvPicPr>
        <p:blipFill rotWithShape="1">
          <a:blip r:embed="rId1"/>
          <a:srcRect l="35472" r="10520"/>
          <a:stretch>
            <a:fillRect/>
          </a:stretch>
        </p:blipFill>
        <p:spPr>
          <a:xfrm>
            <a:off x="713225" y="539500"/>
            <a:ext cx="3293527" cy="4064502"/>
          </a:xfrm>
          <a:prstGeom prst="rect">
            <a:avLst/>
          </a:prstGeom>
        </p:spPr>
      </p:pic>
      <p:grpSp>
        <p:nvGrpSpPr>
          <p:cNvPr id="962" name="Google Shape;962;p37"/>
          <p:cNvGrpSpPr/>
          <p:nvPr/>
        </p:nvGrpSpPr>
        <p:grpSpPr>
          <a:xfrm>
            <a:off x="5889325" y="1660027"/>
            <a:ext cx="413601" cy="355696"/>
            <a:chOff x="1894000" y="2393902"/>
            <a:chExt cx="413601" cy="355696"/>
          </a:xfrm>
        </p:grpSpPr>
        <p:sp>
          <p:nvSpPr>
            <p:cNvPr id="963" name="Google Shape;963;p37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64" name="Google Shape;964;p37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36"/>
          <p:cNvSpPr txBox="1">
            <a:spLocks noGrp="1"/>
          </p:cNvSpPr>
          <p:nvPr>
            <p:ph type="title"/>
          </p:nvPr>
        </p:nvSpPr>
        <p:spPr>
          <a:xfrm>
            <a:off x="527050" y="363855"/>
            <a:ext cx="8090535" cy="4686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2400" dirty="0">
                <a:sym typeface="+mn-ea"/>
              </a:rPr>
              <a:t>Deep Generative Models (DGMs)</a:t>
            </a:r>
            <a:endParaRPr lang="en-US" altLang="en-US" sz="2400" dirty="0">
              <a:sym typeface="+mn-ea"/>
            </a:endParaRPr>
          </a:p>
        </p:txBody>
      </p:sp>
      <p:sp>
        <p:nvSpPr>
          <p:cNvPr id="950" name="Google Shape;950;p36"/>
          <p:cNvSpPr txBox="1">
            <a:spLocks noGrp="1"/>
          </p:cNvSpPr>
          <p:nvPr>
            <p:ph type="subTitle" idx="1"/>
          </p:nvPr>
        </p:nvSpPr>
        <p:spPr>
          <a:xfrm>
            <a:off x="926465" y="832485"/>
            <a:ext cx="6663055" cy="7861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en-GB" altLang="en-US" dirty="0">
                <a:solidFill>
                  <a:srgbClr val="FF0000"/>
                </a:solidFill>
              </a:rPr>
              <a:t>DGMs </a:t>
            </a:r>
            <a:r>
              <a:rPr lang="en-US" altLang="en-US" dirty="0"/>
              <a:t>are a class of AI models that use deep neural networks to </a:t>
            </a:r>
            <a:r>
              <a:rPr lang="en-US" altLang="en-US" dirty="0">
                <a:solidFill>
                  <a:srgbClr val="FF0000"/>
                </a:solidFill>
              </a:rPr>
              <a:t>learn the underlying distribution of data</a:t>
            </a:r>
            <a:r>
              <a:rPr lang="en-US" altLang="en-US" dirty="0"/>
              <a:t> and then generate new data samples that resemble the training data</a:t>
            </a:r>
            <a:r>
              <a:rPr lang="en-GB" altLang="en-US" dirty="0"/>
              <a:t>.</a:t>
            </a:r>
            <a:r>
              <a:rPr lang="en-US" altLang="en-GB" dirty="0"/>
              <a:t> </a:t>
            </a:r>
            <a:endParaRPr lang="en-US" alt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endParaRPr lang="en-US" altLang="en-GB" dirty="0">
              <a:solidFill>
                <a:schemeClr val="accent2"/>
              </a:solidFill>
              <a:sym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en-US" altLang="en-GB" dirty="0">
                <a:solidFill>
                  <a:schemeClr val="accent2"/>
                </a:solidFill>
                <a:sym typeface="+mn-ea"/>
              </a:rPr>
              <a:t>Take as input training samples from some distribution and </a:t>
            </a:r>
            <a:r>
              <a:rPr lang="en-US" altLang="en-GB" dirty="0">
                <a:solidFill>
                  <a:schemeClr val="accent1">
                    <a:lumMod val="75000"/>
                  </a:schemeClr>
                </a:solidFill>
                <a:sym typeface="+mn-ea"/>
              </a:rPr>
              <a:t>learn a model</a:t>
            </a:r>
            <a:r>
              <a:rPr lang="en-US" altLang="en-GB" dirty="0">
                <a:solidFill>
                  <a:schemeClr val="accent2"/>
                </a:solidFill>
                <a:sym typeface="+mn-ea"/>
              </a:rPr>
              <a:t> that represents that distribution.</a:t>
            </a:r>
            <a:endParaRPr lang="en-GB" alt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endParaRPr lang="en-US" altLang="en-GB" dirty="0"/>
          </a:p>
        </p:txBody>
      </p:sp>
      <p:pic>
        <p:nvPicPr>
          <p:cNvPr id="3" name="Picture Placeholder 2" descr="C:/Users/joshu/Downloads/image_generation_checkpoint/types-of-generative-AI-2.jpgtypes-of-generative-AI-2"/>
          <p:cNvPicPr>
            <a:picLocks noChangeAspect="1"/>
          </p:cNvPicPr>
          <p:nvPr>
            <p:ph type="pic" idx="2"/>
          </p:nvPr>
        </p:nvPicPr>
        <p:blipFill>
          <a:blip r:embed="rId1"/>
          <a:srcRect t="13257" b="13257"/>
          <a:stretch>
            <a:fillRect/>
          </a:stretch>
        </p:blipFill>
        <p:spPr>
          <a:xfrm>
            <a:off x="1149350" y="1762760"/>
            <a:ext cx="6739255" cy="278574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36"/>
          <p:cNvSpPr txBox="1">
            <a:spLocks noGrp="1"/>
          </p:cNvSpPr>
          <p:nvPr>
            <p:ph type="title"/>
          </p:nvPr>
        </p:nvSpPr>
        <p:spPr>
          <a:xfrm>
            <a:off x="527050" y="269875"/>
            <a:ext cx="8090535" cy="4686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2"/>
                </a:solidFill>
                <a:sym typeface="+mn-ea"/>
              </a:rPr>
              <a:t>How Generative AI is Supporting Healthcare</a:t>
            </a:r>
            <a:endParaRPr lang="en-US" altLang="en-US" sz="2400" dirty="0">
              <a:solidFill>
                <a:schemeClr val="accent2"/>
              </a:solidFill>
              <a:sym typeface="+mn-ea"/>
            </a:endParaRPr>
          </a:p>
        </p:txBody>
      </p:sp>
      <p:pic>
        <p:nvPicPr>
          <p:cNvPr id="3" name="Picture Placeholder 2" descr="generative-modeling-example-2"/>
          <p:cNvPicPr>
            <a:picLocks noChangeAspect="1"/>
          </p:cNvPicPr>
          <p:nvPr>
            <p:ph type="pic" idx="2"/>
          </p:nvPr>
        </p:nvPicPr>
        <p:blipFill>
          <a:blip r:embed="rId1"/>
          <a:stretch>
            <a:fillRect/>
          </a:stretch>
        </p:blipFill>
        <p:spPr>
          <a:xfrm>
            <a:off x="1108075" y="882015"/>
            <a:ext cx="6927850" cy="38188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36"/>
          <p:cNvSpPr txBox="1">
            <a:spLocks noGrp="1"/>
          </p:cNvSpPr>
          <p:nvPr>
            <p:ph type="title"/>
          </p:nvPr>
        </p:nvSpPr>
        <p:spPr>
          <a:xfrm>
            <a:off x="2380156" y="437831"/>
            <a:ext cx="4383739" cy="4684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ym typeface="+mn-ea"/>
              </a:rPr>
              <a:t>How Generative AI Supports Healthcare</a:t>
            </a:r>
            <a:endParaRPr sz="1800" dirty="0"/>
          </a:p>
        </p:txBody>
      </p:sp>
      <p:grpSp>
        <p:nvGrpSpPr>
          <p:cNvPr id="952" name="Google Shape;952;p36"/>
          <p:cNvGrpSpPr/>
          <p:nvPr/>
        </p:nvGrpSpPr>
        <p:grpSpPr>
          <a:xfrm>
            <a:off x="4711001" y="4257575"/>
            <a:ext cx="413601" cy="355696"/>
            <a:chOff x="1894000" y="2393902"/>
            <a:chExt cx="413601" cy="355696"/>
          </a:xfrm>
        </p:grpSpPr>
        <p:sp>
          <p:nvSpPr>
            <p:cNvPr id="953" name="Google Shape;953;p36"/>
            <p:cNvSpPr/>
            <p:nvPr/>
          </p:nvSpPr>
          <p:spPr>
            <a:xfrm rot="5399991">
              <a:off x="1846437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80" extrusionOk="0">
                  <a:moveTo>
                    <a:pt x="379" y="189"/>
                  </a:moveTo>
                  <a:lnTo>
                    <a:pt x="379" y="279"/>
                  </a:lnTo>
                  <a:lnTo>
                    <a:pt x="190" y="89"/>
                  </a:lnTo>
                  <a:lnTo>
                    <a:pt x="0" y="279"/>
                  </a:lnTo>
                  <a:lnTo>
                    <a:pt x="0" y="189"/>
                  </a:lnTo>
                  <a:lnTo>
                    <a:pt x="145" y="45"/>
                  </a:lnTo>
                  <a:lnTo>
                    <a:pt x="145" y="44"/>
                  </a:lnTo>
                  <a:lnTo>
                    <a:pt x="190" y="0"/>
                  </a:lnTo>
                  <a:lnTo>
                    <a:pt x="235" y="44"/>
                  </a:lnTo>
                  <a:lnTo>
                    <a:pt x="234" y="45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54" name="Google Shape;954;p36"/>
            <p:cNvSpPr/>
            <p:nvPr/>
          </p:nvSpPr>
          <p:spPr>
            <a:xfrm rot="5399991">
              <a:off x="1999469" y="2441467"/>
              <a:ext cx="355696" cy="260568"/>
            </a:xfrm>
            <a:custGeom>
              <a:avLst/>
              <a:gdLst/>
              <a:ahLst/>
              <a:cxnLst/>
              <a:rect l="l" t="t" r="r" b="b"/>
              <a:pathLst>
                <a:path w="380" h="279" extrusionOk="0">
                  <a:moveTo>
                    <a:pt x="379" y="189"/>
                  </a:moveTo>
                  <a:lnTo>
                    <a:pt x="379" y="278"/>
                  </a:lnTo>
                  <a:lnTo>
                    <a:pt x="190" y="89"/>
                  </a:lnTo>
                  <a:lnTo>
                    <a:pt x="0" y="278"/>
                  </a:lnTo>
                  <a:lnTo>
                    <a:pt x="0" y="189"/>
                  </a:lnTo>
                  <a:lnTo>
                    <a:pt x="190" y="0"/>
                  </a:lnTo>
                  <a:lnTo>
                    <a:pt x="379" y="1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1" name="Google Shape;950;p36"/>
          <p:cNvSpPr txBox="1"/>
          <p:nvPr/>
        </p:nvSpPr>
        <p:spPr>
          <a:xfrm>
            <a:off x="456440" y="3574673"/>
            <a:ext cx="4515131" cy="10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accent6"/>
                </a:solidFill>
                <a:latin typeface="Share" panose="02000506040000020004"/>
                <a:ea typeface="Share" panose="02000506040000020004"/>
                <a:cs typeface="Share" panose="02000506040000020004"/>
                <a:sym typeface="Share" panose="02000506040000020004"/>
              </a:defRPr>
            </a:lvl9pPr>
          </a:lstStyle>
          <a:p>
            <a:pPr marL="152400" indent="0">
              <a:buNone/>
            </a:pPr>
            <a:endParaRPr lang="en-US" dirty="0"/>
          </a:p>
        </p:txBody>
      </p:sp>
      <p:sp>
        <p:nvSpPr>
          <p:cNvPr id="3" name="Subtitle 2"/>
          <p:cNvSpPr/>
          <p:nvPr>
            <p:ph type="subTitle" idx="1"/>
          </p:nvPr>
        </p:nvSpPr>
        <p:spPr>
          <a:xfrm>
            <a:off x="585470" y="1345565"/>
            <a:ext cx="3986530" cy="2984500"/>
          </a:xfrm>
        </p:spPr>
        <p:txBody>
          <a:bodyPr/>
          <a:p>
            <a:pPr marL="152400" indent="0">
              <a:buNone/>
            </a:pPr>
            <a:r>
              <a:rPr lang="en-US" sz="2000"/>
              <a:t>What are the opportunities in Africa?</a:t>
            </a:r>
            <a:endParaRPr lang="en-US" sz="2000"/>
          </a:p>
          <a:p>
            <a:pPr marL="152400" indent="0">
              <a:buNone/>
            </a:pPr>
            <a:endParaRPr lang="en-US" sz="2000"/>
          </a:p>
          <a:p>
            <a:pPr>
              <a:spcBef>
                <a:spcPts val="1000"/>
              </a:spcBef>
            </a:pPr>
            <a:r>
              <a:rPr lang="en-US" sz="2000" dirty="0">
                <a:sym typeface="+mn-ea"/>
              </a:rPr>
              <a:t>Limited access to healthcare professionals and diagnostic tools</a:t>
            </a:r>
            <a:endParaRPr lang="en-US" sz="2000" dirty="0">
              <a:sym typeface="+mn-ea"/>
            </a:endParaRPr>
          </a:p>
          <a:p>
            <a:pPr>
              <a:spcBef>
                <a:spcPts val="1000"/>
              </a:spcBef>
            </a:pPr>
            <a:r>
              <a:rPr lang="en-US" sz="2000" dirty="0">
                <a:sym typeface="+mn-ea"/>
              </a:rPr>
              <a:t>Vital to develop models trained on local data for better relevance and impact</a:t>
            </a:r>
            <a:endParaRPr lang="en-US" sz="2000" dirty="0">
              <a:sym typeface="+mn-ea"/>
            </a:endParaRPr>
          </a:p>
        </p:txBody>
      </p:sp>
      <p:pic>
        <p:nvPicPr>
          <p:cNvPr id="7" name="Picture Placeholder 6" descr="Frame-49-1024x575"/>
          <p:cNvPicPr>
            <a:picLocks noChangeAspect="1"/>
          </p:cNvPicPr>
          <p:nvPr>
            <p:ph type="pic" idx="2"/>
          </p:nvPr>
        </p:nvPicPr>
        <p:blipFill>
          <a:blip r:embed="rId1"/>
          <a:srcRect l="28516" r="21207"/>
          <a:stretch>
            <a:fillRect/>
          </a:stretch>
        </p:blipFill>
        <p:spPr>
          <a:xfrm>
            <a:off x="5301615" y="1007110"/>
            <a:ext cx="3228975" cy="3606165"/>
          </a:xfrm>
          <a:prstGeom prst="rect">
            <a:avLst/>
          </a:prstGeom>
        </p:spPr>
      </p:pic>
    </p:spTree>
  </p:cSld>
  <p:clrMapOvr>
    <a:masterClrMapping/>
  </p:clrMapOvr>
  <p:transition/>
</p:sld>
</file>

<file path=ppt/tags/tag1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359_1*l_h_i*1_1_1"/>
  <p:tag name="KSO_WM_TEMPLATE_CATEGORY" val="diagram"/>
  <p:tag name="KSO_WM_TEMPLATE_INDEX" val="20238359"/>
  <p:tag name="KSO_WM_UNIT_LAYERLEVEL" val="1_1_1"/>
  <p:tag name="KSO_WM_TAG_VERSION" val="3.0"/>
  <p:tag name="KSO_WM_BEAUTIFY_FLAG" val="#wm#"/>
  <p:tag name="KSO_WM_DIAGRAM_MAX_ITEMCNT" val="2"/>
  <p:tag name="KSO_WM_DIAGRAM_MIN_ITEMCNT" val="2"/>
  <p:tag name="KSO_WM_DIAGRAM_VIRTUALLY_FRAME" val="{&quot;height&quot;:287.75629921259844,&quot;left&quot;:66.35,&quot;top&quot;:80.75,&quot;width&quot;:575.906062992126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DIAGRAM_USE_COLOR_VALUE" val="{&quot;color_scheme&quot;:1,&quot;color_type&quot;:1,&quot;theme_color_indexes&quot;:[]}"/>
</p:tagLst>
</file>

<file path=ppt/tags/tag1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361_1*l_h_f*1_1_1"/>
  <p:tag name="KSO_WM_TEMPLATE_CATEGORY" val="diagram"/>
  <p:tag name="KSO_WM_TEMPLATE_INDEX" val="20238361"/>
  <p:tag name="KSO_WM_UNIT_LAYERLEVEL" val="1_1_1"/>
  <p:tag name="KSO_WM_TAG_VERSION" val="3.0"/>
  <p:tag name="KSO_WM_BEAUTIFY_FLAG" val="#wm#"/>
  <p:tag name="KSO_WM_UNIT_TEXT_FILL_FORE_SCHEMECOLOR_INDEX_BRIGHTNESS" val="0.25"/>
  <p:tag name="KSO_WM_UNIT_TEXT_FILL_TYPE" val="1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298.45,&quot;left&quot;:23.647401574803148,&quot;top&quot;:96.6,&quot;width&quot;:687.76393700787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, lectures, speeches, reports, and more. It serves a variety of purposes, making presentations powerful tools for convincing and teaching."/>
  <p:tag name="KSO_WM_DIAGRAM_USE_COLOR_VALUE" val="{&quot;color_scheme&quot;:1,&quot;color_type&quot;:1,&quot;theme_color_indexes&quot;:[]}"/>
</p:tagLst>
</file>

<file path=ppt/tags/tag1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361_1*l_h_f*1_2_1"/>
  <p:tag name="KSO_WM_TEMPLATE_CATEGORY" val="diagram"/>
  <p:tag name="KSO_WM_TEMPLATE_INDEX" val="20238361"/>
  <p:tag name="KSO_WM_UNIT_LAYERLEVEL" val="1_1_1"/>
  <p:tag name="KSO_WM_TAG_VERSION" val="3.0"/>
  <p:tag name="KSO_WM_BEAUTIFY_FLAG" val="#wm#"/>
  <p:tag name="KSO_WM_UNIT_TEXT_FILL_FORE_SCHEMECOLOR_INDEX_BRIGHTNESS" val="0.25"/>
  <p:tag name="KSO_WM_UNIT_TEXT_FILL_TYPE" val="1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298.45,&quot;left&quot;:23.647401574803148,&quot;top&quot;:96.6,&quot;width&quot;:687.76393700787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, lectures, speeches, reports, and more. It serves a variety of purposes, making presentations powerful tools for convincing and teaching."/>
  <p:tag name="KSO_WM_DIAGRAM_USE_COLOR_VALUE" val="{&quot;color_scheme&quot;:1,&quot;color_type&quot;:1,&quot;theme_color_indexes&quot;:[]}"/>
</p:tagLst>
</file>

<file path=ppt/tags/tag1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361_1*l_h_a*1_1_1"/>
  <p:tag name="KSO_WM_TEMPLATE_CATEGORY" val="diagram"/>
  <p:tag name="KSO_WM_TEMPLATE_INDEX" val="20238361"/>
  <p:tag name="KSO_WM_UNIT_LAYERLEVEL" val="1_1_1"/>
  <p:tag name="KSO_WM_TAG_VERSION" val="3.0"/>
  <p:tag name="KSO_WM_BEAUTIFY_FLAG" val="#wm#"/>
  <p:tag name="KSO_WM_UNIT_TEXT_FILL_FORE_SCHEMECOLOR_INDEX_BRIGHTNESS" val="0.15"/>
  <p:tag name="KSO_WM_UNIT_TEXT_FILL_TYPE" val="1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298.45,&quot;left&quot;:23.647401574803148,&quot;top&quot;:96.6,&quot;width&quot;:687.76393700787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DIAGRAM_USE_COLOR_VALUE" val="{&quot;color_scheme&quot;:1,&quot;color_type&quot;:1,&quot;theme_color_indexes&quot;:[]}"/>
</p:tagLst>
</file>

<file path=ppt/tags/tag1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361_1*l_h_a*1_2_1"/>
  <p:tag name="KSO_WM_TEMPLATE_CATEGORY" val="diagram"/>
  <p:tag name="KSO_WM_TEMPLATE_INDEX" val="20238361"/>
  <p:tag name="KSO_WM_UNIT_LAYERLEVEL" val="1_1_1"/>
  <p:tag name="KSO_WM_TAG_VERSION" val="3.0"/>
  <p:tag name="KSO_WM_BEAUTIFY_FLAG" val="#wm#"/>
  <p:tag name="KSO_WM_UNIT_TEXT_FILL_FORE_SCHEMECOLOR_INDEX_BRIGHTNESS" val="0.15"/>
  <p:tag name="KSO_WM_UNIT_TEXT_FILL_TYPE" val="1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298.45,&quot;left&quot;:23.647401574803148,&quot;top&quot;:96.6,&quot;width&quot;:687.76393700787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DIAGRAM_USE_COLOR_VALUE" val="{&quot;color_scheme&quot;:1,&quot;color_type&quot;:1,&quot;theme_color_indexes&quot;:[]}"/>
</p:tagLst>
</file>

<file path=ppt/tags/tag14.xml><?xml version="1.0" encoding="utf-8"?>
<p:tagLst xmlns:p="http://schemas.openxmlformats.org/presentationml/2006/main">
  <p:tag name="KSO_WM_DIAGRAM_VIRTUALLY_FRAME" val="{&quot;height&quot;:298.45,&quot;left&quot;:23.647401574803148,&quot;top&quot;:96.6,&quot;width&quot;:687.763937007874}"/>
</p:tagLst>
</file>

<file path=ppt/tags/tag1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361_1*l_h_i*1_1_1"/>
  <p:tag name="KSO_WM_TEMPLATE_CATEGORY" val="diagram"/>
  <p:tag name="KSO_WM_TEMPLATE_INDEX" val="20238361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298.45,&quot;left&quot;:23.647401574803148,&quot;top&quot;:96.6,&quot;width&quot;:687.763937007874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20000000298023224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DIAGRAM_USE_COLOR_VALUE" val="{&quot;color_scheme&quot;:1,&quot;color_type&quot;:1,&quot;theme_color_indexes&quot;:[]}"/>
</p:tagLst>
</file>

<file path=ppt/tags/tag16.xml><?xml version="1.0" encoding="utf-8"?>
<p:tagLst xmlns:p="http://schemas.openxmlformats.org/presentationml/2006/main">
  <p:tag name="KSO_WM_DIAGRAM_VIRTUALLY_FRAME" val="{&quot;height&quot;:298.45,&quot;left&quot;:23.647401574803148,&quot;top&quot;:96.6,&quot;width&quot;:687.763937007874}"/>
</p:tagLst>
</file>

<file path=ppt/tags/tag1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8361_1*l_h_i*1_2_2"/>
  <p:tag name="KSO_WM_TEMPLATE_CATEGORY" val="diagram"/>
  <p:tag name="KSO_WM_TEMPLATE_INDEX" val="20238361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298.45,&quot;left&quot;:23.647401574803148,&quot;top&quot;:96.6,&quot;width&quot;:687.763937007874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20000000298023224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DIAGRAM_USE_COLOR_VALUE" val="{&quot;color_scheme&quot;:1,&quot;color_type&quot;:1,&quot;theme_color_indexes&quot;:[]}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i"/>
  <p:tag name="KSO_WM_UNIT_INDEX" val="1_1_3"/>
  <p:tag name="KSO_WM_UNIT_ID" val="diagram20238176_1*n_h_i*1_1_3"/>
  <p:tag name="KSO_WM_TEMPLATE_CATEGORY" val="diagram"/>
  <p:tag name="KSO_WM_TEMPLATE_INDEX" val="20238176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264.6136220472441,&quot;left&quot;:6.292992125984251,&quot;top&quot;:89.2863779527559,&quot;width&quot;:710.7508661417322}"/>
  <p:tag name="KSO_WM_DIAGRAM_COLOR_MATCH_VALUE" val="{&quot;shape&quot;:{&quot;fill&quot;:{&quot;gradient&quot;:[{&quot;brightness&quot;:0.800000011920929,&quot;colorType&quot;:1,&quot;foreColorIndex&quot;:5,&quot;pos&quot;:0,&quot;transparency&quot;:1},{&quot;brightness&quot;:0.800000011920929,&quot;colorType&quot;:1,&quot;foreColorIndex&quot;:5,&quot;pos&quot;:1,&quot;transparency&quot;:0.49000000953674316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  <p:tag name="KSO_WM_UNIT_FILL_TYPE" val="3"/>
  <p:tag name="KSO_WM_DIAGRAM_USE_COLOR_VALUE" val="{&quot;color_scheme&quot;:1,&quot;color_type&quot;:1,&quot;theme_color_indexes&quot;:[]}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i"/>
  <p:tag name="KSO_WM_UNIT_INDEX" val="1_1_1"/>
  <p:tag name="KSO_WM_UNIT_ID" val="diagram20238176_1*n_h_i*1_1_1"/>
  <p:tag name="KSO_WM_TEMPLATE_CATEGORY" val="diagram"/>
  <p:tag name="KSO_WM_TEMPLATE_INDEX" val="20238176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264.6136220472441,&quot;left&quot;:6.292992125984251,&quot;top&quot;:89.2863779527559,&quot;width&quot;:710.7508661417322}"/>
  <p:tag name="KSO_WM_DIAGRAM_COLOR_MATCH_VALUE" val="{&quot;shape&quot;:{&quot;fill&quot;:{&quot;solid&quot;:{&quot;brightness&quot;:0.800000011920929,&quot;colorType&quot;:1,&quot;foreColorIndex&quot;:5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.8"/>
  <p:tag name="KSO_WM_DIAGRAM_USE_COLOR_VALUE" val="{&quot;color_scheme&quot;:1,&quot;color_type&quot;:1,&quot;theme_color_indexes&quot;:[]}"/>
</p:tagLst>
</file>

<file path=ppt/tags/tag2.xml><?xml version="1.0" encoding="utf-8"?>
<p:tagLst xmlns:p="http://schemas.openxmlformats.org/presentationml/2006/main">
  <p:tag name="KSO_WM_BEAUTIFY_FLAG" val="#wm#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8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8359_1*l_h_f*1_1_1"/>
  <p:tag name="KSO_WM_TEMPLATE_CATEGORY" val="diagram"/>
  <p:tag name="KSO_WM_TEMPLATE_INDEX" val="20238359"/>
  <p:tag name="KSO_WM_UNIT_LAYERLEVEL" val="1_1_1"/>
  <p:tag name="KSO_WM_TAG_VERSION" val="3.0"/>
  <p:tag name="KSO_WM_DIAGRAM_MAX_ITEMCNT" val="2"/>
  <p:tag name="KSO_WM_DIAGRAM_MIN_ITEMCNT" val="2"/>
  <p:tag name="KSO_WM_DIAGRAM_VIRTUALLY_FRAME" val="{&quot;height&quot;:287.75629921259844,&quot;left&quot;:66.35,&quot;top&quot;:80.75,&quot;width&quot;:575.90606299212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DIAGRAM_USE_COLOR_VALUE" val="{&quot;color_scheme&quot;:1,&quot;color_type&quot;:1,&quot;theme_color_indexes&quot;:[]}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i"/>
  <p:tag name="KSO_WM_UNIT_INDEX" val="1_1_2"/>
  <p:tag name="KSO_WM_UNIT_ID" val="diagram20238176_1*n_h_i*1_1_2"/>
  <p:tag name="KSO_WM_TEMPLATE_CATEGORY" val="diagram"/>
  <p:tag name="KSO_WM_TEMPLATE_INDEX" val="20238176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264.6136220472441,&quot;left&quot;:6.292992125984251,&quot;top&quot;:89.2863779527559,&quot;width&quot;:710.7508661417322}"/>
  <p:tag name="KSO_WM_DIAGRAM_COLOR_MATCH_VALUE" val="{&quot;shape&quot;:{&quot;fill&quot;:{&quot;gradient&quot;:[{&quot;brightness&quot;:0,&quot;colorType&quot;:1,&quot;foreColorIndex&quot;:5,&quot;pos&quot;:1,&quot;transparency&quot;:0},{&quot;brightness&quot;:0.20000000298023224,&quot;colorType&quot;:1,&quot;foreColorIndex&quot;:5,&quot;pos&quot;:0.5,&quot;transparency&quot;:0},{&quot;brightness&quot;:0.4000000059604645,&quot;colorType&quot;:1,&quot;foreColorIndex&quot;:5,&quot;pos&quot;:0,&quot;transparency&quot;:0}],&quot;type&quot;:3},&quot;glow&quot;:{&quot;colorType&quot;:0},&quot;line&quot;:{&quot;type&quot;:0},&quot;shadow&quot;:{&quot;brightness&quot;:-0.25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  <p:tag name="KSO_WM_UNIT_FILL_TYPE" val="3"/>
  <p:tag name="KSO_WM_DIAGRAM_USE_COLOR_VALUE" val="{&quot;color_scheme&quot;:1,&quot;color_type&quot;:1,&quot;theme_color_indexes&quot;:[]}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i"/>
  <p:tag name="KSO_WM_UNIT_INDEX" val="1_1_4"/>
  <p:tag name="KSO_WM_UNIT_ID" val="diagram20238176_1*n_h_i*1_1_4"/>
  <p:tag name="KSO_WM_TEMPLATE_CATEGORY" val="diagram"/>
  <p:tag name="KSO_WM_TEMPLATE_INDEX" val="20238176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264.6136220472441,&quot;left&quot;:6.292992125984251,&quot;top&quot;:89.2863779527559,&quot;width&quot;:710.7508661417322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brightness&quot;:0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  <p:tag name="KSO_WM_UNIT_LINE_FORE_SCHEMECOLOR_INDEX" val="5"/>
  <p:tag name="KSO_WM_DIAGRAM_USE_COLOR_VALUE" val="{&quot;color_scheme&quot;:1,&quot;color_type&quot;:1,&quot;theme_color_indexes&quot;:[]}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1_2"/>
  <p:tag name="KSO_WM_UNIT_ID" val="diagram20238176_1*n_h_h_i*1_2_1_2"/>
  <p:tag name="KSO_WM_TEMPLATE_CATEGORY" val="diagram"/>
  <p:tag name="KSO_WM_TEMPLATE_INDEX" val="20238176"/>
  <p:tag name="KSO_WM_UNIT_LAYERLEVEL" val="1_1_1_1"/>
  <p:tag name="KSO_WM_TAG_VERSION" val="3.0"/>
  <p:tag name="KSO_WM_DIAGRAM_MAX_ITEMCNT" val="6"/>
  <p:tag name="KSO_WM_DIAGRAM_MIN_ITEMCNT" val="2"/>
  <p:tag name="KSO_WM_DIAGRAM_VIRTUALLY_FRAME" val="{&quot;height&quot;:264.6136220472441,&quot;left&quot;:6.292992125984251,&quot;top&quot;:89.2863779527559,&quot;width&quot;:710.7508661417322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0.6000000238418579,&quot;transparency&quot;:0}],&quot;type&quot;:2},&quot;shadow&quot;:{&quot;brightness&quot;:-0.25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  <p:tag name="KSO_WM_DIAGRAM_USE_COLOR_VALUE" val="{&quot;color_scheme&quot;:1,&quot;color_type&quot;:1,&quot;theme_color_indexes&quot;:[]}"/>
</p:tagLst>
</file>

<file path=ppt/tags/tag2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8176_1*n_h_h_a*1_2_1_1"/>
  <p:tag name="KSO_WM_TEMPLATE_CATEGORY" val="diagram"/>
  <p:tag name="KSO_WM_TEMPLATE_INDEX" val="20238176"/>
  <p:tag name="KSO_WM_UNIT_LAYERLEVEL" val="1_1_1_1"/>
  <p:tag name="KSO_WM_TAG_VERSION" val="3.0"/>
  <p:tag name="KSO_WM_DIAGRAM_GROUP_CODE" val="n1-1"/>
  <p:tag name="KSO_WM_DIAGRAM_MAX_ITEMCNT" val="6"/>
  <p:tag name="KSO_WM_DIAGRAM_MIN_ITEMCNT" val="2"/>
  <p:tag name="KSO_WM_DIAGRAM_VIRTUALLY_FRAME" val="{&quot;height&quot;:264.6136220472441,&quot;left&quot;:6.292992125984251,&quot;top&quot;:89.2863779527559,&quot;width&quot;:710.750866141732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  <p:tag name="KSO_WM_UNIT_PRESET_TEXT" val="Your title here"/>
  <p:tag name="KSO_WM_UNIT_TEXT_FILL_FORE_SCHEMECOLOR_INDEX" val="1"/>
  <p:tag name="KSO_WM_UNIT_TEXT_FILL_TYPE" val="1"/>
  <p:tag name="KSO_WM_DIAGRAM_USE_COLOR_VALUE" val="{&quot;color_scheme&quot;:1,&quot;color_type&quot;:1,&quot;theme_color_indexes&quot;:[]}"/>
</p:tagLst>
</file>

<file path=ppt/tags/tag2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2_1"/>
  <p:tag name="KSO_WM_UNIT_ID" val="diagram20238176_1*n_h_h_a*1_2_2_1"/>
  <p:tag name="KSO_WM_TEMPLATE_CATEGORY" val="diagram"/>
  <p:tag name="KSO_WM_TEMPLATE_INDEX" val="20238176"/>
  <p:tag name="KSO_WM_UNIT_LAYERLEVEL" val="1_1_1_1"/>
  <p:tag name="KSO_WM_TAG_VERSION" val="3.0"/>
  <p:tag name="KSO_WM_DIAGRAM_GROUP_CODE" val="n1-1"/>
  <p:tag name="KSO_WM_DIAGRAM_MAX_ITEMCNT" val="6"/>
  <p:tag name="KSO_WM_DIAGRAM_MIN_ITEMCNT" val="2"/>
  <p:tag name="KSO_WM_DIAGRAM_VIRTUALLY_FRAME" val="{&quot;height&quot;:264.6136220472441,&quot;left&quot;:6.292992125984251,&quot;top&quot;:89.2863779527559,&quot;width&quot;:710.750866141732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  <p:tag name="KSO_WM_UNIT_PRESET_TEXT" val="Your title here"/>
  <p:tag name="KSO_WM_UNIT_TEXT_FILL_FORE_SCHEMECOLOR_INDEX" val="1"/>
  <p:tag name="KSO_WM_UNIT_TEXT_FILL_TYPE" val="1"/>
  <p:tag name="KSO_WM_DIAGRAM_USE_COLOR_VALUE" val="{&quot;color_scheme&quot;:1,&quot;color_type&quot;:1,&quot;theme_color_indexes&quot;:[]}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1_1"/>
  <p:tag name="KSO_WM_UNIT_ID" val="diagram20238176_1*n_h_h_i*1_2_1_1"/>
  <p:tag name="KSO_WM_TEMPLATE_CATEGORY" val="diagram"/>
  <p:tag name="KSO_WM_TEMPLATE_INDEX" val="20238176"/>
  <p:tag name="KSO_WM_UNIT_LAYERLEVEL" val="1_1_1_1"/>
  <p:tag name="KSO_WM_TAG_VERSION" val="3.0"/>
  <p:tag name="KSO_WM_DIAGRAM_MAX_ITEMCNT" val="6"/>
  <p:tag name="KSO_WM_DIAGRAM_MIN_ITEMCNT" val="2"/>
  <p:tag name="KSO_WM_DIAGRAM_VIRTUALLY_FRAME" val="{&quot;height&quot;:264.6136220472441,&quot;left&quot;:6.292992125984251,&quot;top&quot;:89.2863779527559,&quot;width&quot;:710.7508661417322}"/>
  <p:tag name="KSO_WM_DIAGRAM_COLOR_MATCH_VALUE" val="{&quot;shape&quot;:{&quot;fill&quot;:{&quot;gradient&quot;:[{&quot;brightness&quot;:0.20000000298023224,&quot;colorType&quot;:1,&quot;foreColorIndex&quot;:5,&quot;pos&quot;:0.5,&quot;transparency&quot;:0},{&quot;brightness&quot;:0,&quot;colorType&quot;:1,&quot;foreColorIndex&quot;:5,&quot;pos&quot;:1,&quot;transparency&quot;:0},{&quot;brightness&quot;:0.4000000059604645,&quot;colorType&quot;:1,&quot;foreColorIndex&quot;:5,&quot;pos&quot;:0,&quot;transparency&quot;:0}],&quot;type&quot;:3},&quot;glow&quot;:{&quot;colorType&quot;:0},&quot;line&quot;:{&quot;type&quot;:0},&quot;shadow&quot;:{&quot;brightness&quot;:-0.25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  <p:tag name="KSO_WM_UNIT_FILL_TYPE" val="3"/>
  <p:tag name="KSO_WM_DIAGRAM_USE_COLOR_VALUE" val="{&quot;color_scheme&quot;:1,&quot;color_type&quot;:1,&quot;theme_color_indexes&quot;:[]}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2_1"/>
  <p:tag name="KSO_WM_UNIT_ID" val="diagram20238176_1*n_h_h_i*1_2_2_1"/>
  <p:tag name="KSO_WM_TEMPLATE_CATEGORY" val="diagram"/>
  <p:tag name="KSO_WM_TEMPLATE_INDEX" val="20238176"/>
  <p:tag name="KSO_WM_UNIT_LAYERLEVEL" val="1_1_1_1"/>
  <p:tag name="KSO_WM_TAG_VERSION" val="3.0"/>
  <p:tag name="KSO_WM_DIAGRAM_MAX_ITEMCNT" val="6"/>
  <p:tag name="KSO_WM_DIAGRAM_MIN_ITEMCNT" val="2"/>
  <p:tag name="KSO_WM_DIAGRAM_VIRTUALLY_FRAME" val="{&quot;height&quot;:264.6136220472441,&quot;left&quot;:6.292992125984251,&quot;top&quot;:89.2863779527559,&quot;width&quot;:710.7508661417322}"/>
  <p:tag name="KSO_WM_DIAGRAM_COLOR_MATCH_VALUE" val="{&quot;shape&quot;:{&quot;fill&quot;:{&quot;gradient&quot;:[{&quot;brightness&quot;:0.20000000298023224,&quot;colorType&quot;:1,&quot;foreColorIndex&quot;:5,&quot;pos&quot;:0.5,&quot;transparency&quot;:0},{&quot;brightness&quot;:0,&quot;colorType&quot;:1,&quot;foreColorIndex&quot;:5,&quot;pos&quot;:1,&quot;transparency&quot;:0},{&quot;brightness&quot;:0.4000000059604645,&quot;colorType&quot;:1,&quot;foreColorIndex&quot;:5,&quot;pos&quot;:0,&quot;transparency&quot;:0}],&quot;type&quot;:3},&quot;glow&quot;:{&quot;colorType&quot;:0},&quot;line&quot;:{&quot;type&quot;:0},&quot;shadow&quot;:{&quot;brightness&quot;:-0.25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  <p:tag name="KSO_WM_UNIT_FILL_TYPE" val="3"/>
  <p:tag name="KSO_WM_DIAGRAM_USE_COLOR_VALUE" val="{&quot;color_scheme&quot;:1,&quot;color_type&quot;:1,&quot;theme_color_indexes&quot;:[]}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2_2"/>
  <p:tag name="KSO_WM_UNIT_ID" val="diagram20238176_1*n_h_h_i*1_2_2_2"/>
  <p:tag name="KSO_WM_TEMPLATE_CATEGORY" val="diagram"/>
  <p:tag name="KSO_WM_TEMPLATE_INDEX" val="20238176"/>
  <p:tag name="KSO_WM_UNIT_LAYERLEVEL" val="1_1_1_1"/>
  <p:tag name="KSO_WM_TAG_VERSION" val="3.0"/>
  <p:tag name="KSO_WM_DIAGRAM_MAX_ITEMCNT" val="6"/>
  <p:tag name="KSO_WM_DIAGRAM_MIN_ITEMCNT" val="2"/>
  <p:tag name="KSO_WM_DIAGRAM_VIRTUALLY_FRAME" val="{&quot;height&quot;:264.6136220472441,&quot;left&quot;:6.292992125984251,&quot;top&quot;:89.2863779527559,&quot;width&quot;:710.7508661417322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0.6000000238418579,&quot;transparency&quot;:0}],&quot;type&quot;:2},&quot;shadow&quot;:{&quot;brightness&quot;:-0.25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  <p:tag name="KSO_WM_DIAGRAM_USE_COLOR_VALUE" val="{&quot;color_scheme&quot;:1,&quot;color_type&quot;:1,&quot;theme_color_indexes&quot;:[]}"/>
</p:tagLst>
</file>

<file path=ppt/tags/tag2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a"/>
  <p:tag name="KSO_WM_UNIT_INDEX" val="1_1_1"/>
  <p:tag name="KSO_WM_UNIT_ID" val="diagram20238176_1*n_h_a*1_1_1"/>
  <p:tag name="KSO_WM_TEMPLATE_CATEGORY" val="diagram"/>
  <p:tag name="KSO_WM_TEMPLATE_INDEX" val="20238176"/>
  <p:tag name="KSO_WM_UNIT_LAYERLEVEL" val="1_1_1"/>
  <p:tag name="KSO_WM_TAG_VERSION" val="3.0"/>
  <p:tag name="KSO_WM_DIAGRAM_GROUP_CODE" val="n1-1"/>
  <p:tag name="KSO_WM_DIAGRAM_MAX_ITEMCNT" val="6"/>
  <p:tag name="KSO_WM_DIAGRAM_MIN_ITEMCNT" val="2"/>
  <p:tag name="KSO_WM_DIAGRAM_VIRTUALLY_FRAME" val="{&quot;height&quot;:264.6136220472441,&quot;left&quot;:6.292992125984251,&quot;top&quot;:89.2863779527559,&quot;width&quot;:710.750866141732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  <p:tag name="KSO_WM_UNIT_PRESET_TEXT" val="Title"/>
  <p:tag name="KSO_WM_UNIT_TEXT_FILL_FORE_SCHEMECOLOR_INDEX" val="1"/>
  <p:tag name="KSO_WM_UNIT_TEXT_FILL_TYPE" val="1"/>
  <p:tag name="KSO_WM_DIAGRAM_USE_COLOR_VALUE" val="{&quot;color_scheme&quot;:1,&quot;color_type&quot;:1,&quot;theme_color_indexes&quot;:[]}"/>
</p:tagLst>
</file>

<file path=ppt/tags/tag2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1_1"/>
  <p:tag name="KSO_WM_UNIT_ID" val="diagram20238176_1*n_h_h_f*1_2_1_1"/>
  <p:tag name="KSO_WM_TEMPLATE_CATEGORY" val="diagram"/>
  <p:tag name="KSO_WM_TEMPLATE_INDEX" val="20238176"/>
  <p:tag name="KSO_WM_UNIT_LAYERLEVEL" val="1_1_1_1"/>
  <p:tag name="KSO_WM_TAG_VERSION" val="3.0"/>
  <p:tag name="KSO_WM_BEAUTIFY_FLAG" val="#wm#"/>
  <p:tag name="KSO_WM_UNIT_TEXT_FILL_FORE_SCHEMECOLOR_INDEX_BRIGHTNESS" val="0.15"/>
  <p:tag name="KSO_WM_DIAGRAM_GROUP_CODE" val="n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264.6136220472441,&quot;left&quot;:6.292992125984251,&quot;top&quot;:89.2863779527559,&quot;width&quot;:710.750866141732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DIAGRAM_USE_COLOR_VALUE" val="{&quot;color_scheme&quot;:1,&quot;color_type&quot;:1,&quot;theme_color_indexes&quot;:[]}"/>
</p:tagLst>
</file>

<file path=ppt/tags/tag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359_1*l_h_a*1_1_1"/>
  <p:tag name="KSO_WM_TEMPLATE_CATEGORY" val="diagram"/>
  <p:tag name="KSO_WM_TEMPLATE_INDEX" val="20238359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2"/>
  <p:tag name="KSO_WM_DIAGRAM_MIN_ITEMCNT" val="2"/>
  <p:tag name="KSO_WM_DIAGRAM_VIRTUALLY_FRAME" val="{&quot;height&quot;:287.75629921259844,&quot;left&quot;:66.35,&quot;top&quot;:80.75,&quot;width&quot;:575.90606299212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DIAGRAM_USE_COLOR_VALUE" val="{&quot;color_scheme&quot;:1,&quot;color_type&quot;:1,&quot;theme_color_indexes&quot;:[]}"/>
</p:tagLst>
</file>

<file path=ppt/tags/tag3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2_1"/>
  <p:tag name="KSO_WM_UNIT_ID" val="diagram20238176_1*n_h_h_f*1_2_2_1"/>
  <p:tag name="KSO_WM_TEMPLATE_CATEGORY" val="diagram"/>
  <p:tag name="KSO_WM_TEMPLATE_INDEX" val="20238176"/>
  <p:tag name="KSO_WM_UNIT_LAYERLEVEL" val="1_1_1_1"/>
  <p:tag name="KSO_WM_TAG_VERSION" val="3.0"/>
  <p:tag name="KSO_WM_BEAUTIFY_FLAG" val="#wm#"/>
  <p:tag name="KSO_WM_UNIT_TEXT_FILL_FORE_SCHEMECOLOR_INDEX_BRIGHTNESS" val="0.15"/>
  <p:tag name="KSO_WM_DIAGRAM_GROUP_CODE" val="n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264.6136220472441,&quot;left&quot;:6.292992125984251,&quot;top&quot;:89.2863779527559,&quot;width&quot;:710.750866141732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DIAGRAM_USE_COLOR_VALUE" val="{&quot;color_scheme&quot;:1,&quot;color_type&quot;:1,&quot;theme_color_indexes&quot;:[]}"/>
</p:tagLst>
</file>

<file path=ppt/tags/tag31.xml><?xml version="1.0" encoding="utf-8"?>
<p:tagLst xmlns:p="http://schemas.openxmlformats.org/presentationml/2006/main">
  <p:tag name="resource_record_key" val="{&quot;70&quot;:[3322838,3322870,3322830,3321424,3321978]}"/>
</p:tagLst>
</file>

<file path=ppt/tags/tag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359_1*l_h_i*1_2_1"/>
  <p:tag name="KSO_WM_TEMPLATE_CATEGORY" val="diagram"/>
  <p:tag name="KSO_WM_TEMPLATE_INDEX" val="20238359"/>
  <p:tag name="KSO_WM_UNIT_LAYERLEVEL" val="1_1_1"/>
  <p:tag name="KSO_WM_TAG_VERSION" val="3.0"/>
  <p:tag name="KSO_WM_BEAUTIFY_FLAG" val="#wm#"/>
  <p:tag name="KSO_WM_DIAGRAM_MAX_ITEMCNT" val="2"/>
  <p:tag name="KSO_WM_DIAGRAM_MIN_ITEMCNT" val="2"/>
  <p:tag name="KSO_WM_DIAGRAM_VIRTUALLY_FRAME" val="{&quot;height&quot;:287.75629921259844,&quot;left&quot;:66.35,&quot;top&quot;:80.75,&quot;width&quot;:575.906062992126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DIAGRAM_USE_COLOR_VALUE" val="{&quot;color_scheme&quot;:1,&quot;color_type&quot;:1,&quot;theme_color_indexes&quot;:[]}"/>
</p:tagLst>
</file>

<file path=ppt/tags/tag5.xml><?xml version="1.0" encoding="utf-8"?>
<p:tagLst xmlns:p="http://schemas.openxmlformats.org/presentationml/2006/main">
  <p:tag name="KSO_WM_BEAUTIFY_FLAG" val="#wm#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8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8359_1*l_h_f*1_2_1"/>
  <p:tag name="KSO_WM_TEMPLATE_CATEGORY" val="diagram"/>
  <p:tag name="KSO_WM_TEMPLATE_INDEX" val="20238359"/>
  <p:tag name="KSO_WM_UNIT_LAYERLEVEL" val="1_1_1"/>
  <p:tag name="KSO_WM_TAG_VERSION" val="3.0"/>
  <p:tag name="KSO_WM_DIAGRAM_MAX_ITEMCNT" val="2"/>
  <p:tag name="KSO_WM_DIAGRAM_MIN_ITEMCNT" val="2"/>
  <p:tag name="KSO_WM_DIAGRAM_VIRTUALLY_FRAME" val="{&quot;height&quot;:287.75629921259844,&quot;left&quot;:66.35,&quot;top&quot;:80.75,&quot;width&quot;:575.90606299212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DIAGRAM_USE_COLOR_VALUE" val="{&quot;color_scheme&quot;:1,&quot;color_type&quot;:1,&quot;theme_color_indexes&quot;:[]}"/>
</p:tagLst>
</file>

<file path=ppt/tags/tag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359_1*l_h_a*1_2_1"/>
  <p:tag name="KSO_WM_TEMPLATE_CATEGORY" val="diagram"/>
  <p:tag name="KSO_WM_TEMPLATE_INDEX" val="20238359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2"/>
  <p:tag name="KSO_WM_DIAGRAM_MIN_ITEMCNT" val="2"/>
  <p:tag name="KSO_WM_DIAGRAM_VIRTUALLY_FRAME" val="{&quot;height&quot;:287.75629921259844,&quot;left&quot;:66.35,&quot;top&quot;:80.75,&quot;width&quot;:575.90606299212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DIAGRAM_USE_COLOR_VALUE" val="{&quot;color_scheme&quot;:1,&quot;color_type&quot;:1,&quot;theme_color_indexes&quot;:[]}"/>
</p:tagLst>
</file>

<file path=ppt/tags/tag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VALUE" val="471*47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2_1"/>
  <p:tag name="KSO_WM_UNIT_ID" val="diagram20238359_1*l_h_d*1_2_1"/>
  <p:tag name="KSO_WM_TEMPLATE_CATEGORY" val="diagram"/>
  <p:tag name="KSO_WM_TEMPLATE_INDEX" val="20238359"/>
  <p:tag name="KSO_WM_UNIT_LAYERLEVEL" val="1_1_1"/>
  <p:tag name="KSO_WM_TAG_VERSION" val="3.0"/>
  <p:tag name="KSO_WM_BEAUTIFY_FLAG" val="#wm#"/>
  <p:tag name="KSO_WM_DIAGRAM_MAX_ITEMCNT" val="2"/>
  <p:tag name="KSO_WM_DIAGRAM_MIN_ITEMCNT" val="2"/>
  <p:tag name="KSO_WM_DIAGRAM_VIRTUALLY_FRAME" val="{&quot;height&quot;:287.75629921259844,&quot;left&quot;:66.35,&quot;top&quot;:80.75,&quot;width&quot;:575.906062992126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DIAGRAM_USE_COLOR_VALUE" val="{&quot;color_scheme&quot;:1,&quot;color_type&quot;:1,&quot;theme_color_indexes&quot;:[]}"/>
</p:tagLst>
</file>

<file path=ppt/tags/tag8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VALUE" val="471*47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1_1"/>
  <p:tag name="KSO_WM_UNIT_ID" val="diagram20238359_1*l_h_d*1_1_1"/>
  <p:tag name="KSO_WM_TEMPLATE_CATEGORY" val="diagram"/>
  <p:tag name="KSO_WM_TEMPLATE_INDEX" val="20238359"/>
  <p:tag name="KSO_WM_UNIT_LAYERLEVEL" val="1_1_1"/>
  <p:tag name="KSO_WM_TAG_VERSION" val="3.0"/>
  <p:tag name="KSO_WM_BEAUTIFY_FLAG" val="#wm#"/>
  <p:tag name="KSO_WM_DIAGRAM_MAX_ITEMCNT" val="2"/>
  <p:tag name="KSO_WM_DIAGRAM_MIN_ITEMCNT" val="2"/>
  <p:tag name="KSO_WM_DIAGRAM_VIRTUALLY_FRAME" val="{&quot;height&quot;:287.75629921259844,&quot;left&quot;:66.35,&quot;top&quot;:80.75,&quot;width&quot;:575.906062992126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DIAGRAM_USE_COLOR_VALUE" val="{&quot;color_scheme&quot;:1,&quot;color_type&quot;:1,&quot;theme_color_indexes&quot;:[]}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"/>
  <p:tag name="KSO_WM_UNIT_ID" val="diagram20238361_1*l_i*1_1"/>
  <p:tag name="KSO_WM_TEMPLATE_CATEGORY" val="diagram"/>
  <p:tag name="KSO_WM_TEMPLATE_INDEX" val="20238361"/>
  <p:tag name="KSO_WM_UNIT_LAYERLEVEL" val="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298.45,&quot;left&quot;:23.647401574803148,&quot;top&quot;:96.6,&quot;width&quot;:687.763937007874}"/>
  <p:tag name="KSO_WM_DIAGRAM_COLOR_MATCH_VALUE" val="{&quot;shape&quot;:{&quot;fill&quot;:{&quot;gradient&quot;:[{&quot;brightness&quot;:0,&quot;colorType&quot;:1,&quot;foreColorIndex&quot;:5,&quot;pos&quot;:0,&quot;transparency&quot;:0},{&quot;brightness&quot;:0,&quot;colorType&quot;:1,&quot;foreColorIndex&quot;:5,&quot;pos&quot;:1,&quot;transparency&quot;:0.20000000298023224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DIAGRAM_USE_COLOR_VALUE" val="{&quot;color_scheme&quot;:1,&quot;color_type&quot;:1,&quot;theme_color_indexes&quot;:[]}"/>
</p:tagLst>
</file>

<file path=ppt/theme/theme1.xml><?xml version="1.0" encoding="utf-8"?>
<a:theme xmlns:a="http://schemas.openxmlformats.org/drawingml/2006/main" name="Technological Pitch Deck by Slidesgo">
  <a:themeElements>
    <a:clrScheme name="Simple Light">
      <a:dk1>
        <a:srgbClr val="0D173A"/>
      </a:dk1>
      <a:lt1>
        <a:srgbClr val="182B63"/>
      </a:lt1>
      <a:dk2>
        <a:srgbClr val="323B58"/>
      </a:dk2>
      <a:lt2>
        <a:srgbClr val="F2935B"/>
      </a:lt2>
      <a:accent1>
        <a:srgbClr val="FAB58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5364</Words>
  <Application>WPS Presentation</Application>
  <PresentationFormat>On-screen Show (16:9)</PresentationFormat>
  <Paragraphs>241</Paragraphs>
  <Slides>31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5" baseType="lpstr">
      <vt:lpstr>Arial</vt:lpstr>
      <vt:lpstr>SimSun</vt:lpstr>
      <vt:lpstr>Wingdings</vt:lpstr>
      <vt:lpstr>Arial</vt:lpstr>
      <vt:lpstr>Share Tech</vt:lpstr>
      <vt:lpstr>Share</vt:lpstr>
      <vt:lpstr>Raleway</vt:lpstr>
      <vt:lpstr>Nunito Light</vt:lpstr>
      <vt:lpstr>Share Tech</vt:lpstr>
      <vt:lpstr>Wingdings</vt:lpstr>
      <vt:lpstr>Microsoft YaHei</vt:lpstr>
      <vt:lpstr>Arial Unicode MS</vt:lpstr>
      <vt:lpstr>Calibri</vt:lpstr>
      <vt:lpstr>Technological Pitch Deck by Slidesgo</vt:lpstr>
      <vt:lpstr>DEEP Generative Models for Medical Image Synthesis</vt:lpstr>
      <vt:lpstr>06</vt:lpstr>
      <vt:lpstr>09</vt:lpstr>
      <vt:lpstr>Objectives Of the Tutorial</vt:lpstr>
      <vt:lpstr>Meet Us</vt:lpstr>
      <vt:lpstr>01</vt:lpstr>
      <vt:lpstr>Deep Generative Models (DGMs)</vt:lpstr>
      <vt:lpstr>How Generative AI is Supporting Healthcare</vt:lpstr>
      <vt:lpstr>How Generative AI Supports Healthcare</vt:lpstr>
      <vt:lpstr>PowerPoint 演示文稿</vt:lpstr>
      <vt:lpstr>02</vt:lpstr>
      <vt:lpstr>04</vt:lpstr>
      <vt:lpstr>Deep Learning in Medical Diagnosis:  Case Studies (Ghana)</vt:lpstr>
      <vt:lpstr>03</vt:lpstr>
      <vt:lpstr>Key Challenges in Applying Generative AI to Medical Diagnosis in Africa</vt:lpstr>
      <vt:lpstr>07</vt:lpstr>
      <vt:lpstr>Image Generation with Deep Generative Models</vt:lpstr>
      <vt:lpstr>Generative Adversarial Networks (GANs)</vt:lpstr>
      <vt:lpstr>Variational Autoencoders</vt:lpstr>
      <vt:lpstr>Diffusion Models</vt:lpstr>
      <vt:lpstr>How Diffusion Models Work...</vt:lpstr>
      <vt:lpstr>PowerPoint 演示文稿</vt:lpstr>
      <vt:lpstr>Diffusion Models in Medical Imaging</vt:lpstr>
      <vt:lpstr>08</vt:lpstr>
      <vt:lpstr>Dataset</vt:lpstr>
      <vt:lpstr>Forward Stage</vt:lpstr>
      <vt:lpstr>Reverse Stage</vt:lpstr>
      <vt:lpstr>Architecture of Unet Models</vt:lpstr>
      <vt:lpstr>10</vt:lpstr>
      <vt:lpstr>Ethical Considerations  &amp; Challenges</vt:lpstr>
      <vt:lpstr>12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kirsten moore</dc:creator>
  <cp:lastModifiedBy>Joshua Tettey (Exploits)</cp:lastModifiedBy>
  <cp:revision>15</cp:revision>
  <dcterms:created xsi:type="dcterms:W3CDTF">2025-05-05T11:09:00Z</dcterms:created>
  <dcterms:modified xsi:type="dcterms:W3CDTF">2025-05-26T22:15:49Z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EB99918F333C494784953524CC7347C9_12</vt:lpwstr>
  </property>
  <property fmtid="{D5CDD505-2E9C-101B-9397-08002B2CF9AE}" pid="3" name="KSOProductBuildVer">
    <vt:lpwstr>1033-12.2.0.21179</vt:lpwstr>
  </property>
</Properties>
</file>